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1"/>
  </p:sldMasterIdLst>
  <p:notesMasterIdLst>
    <p:notesMasterId r:id="rId24"/>
  </p:notesMasterIdLst>
  <p:handoutMasterIdLst>
    <p:handoutMasterId r:id="rId25"/>
  </p:handoutMasterIdLst>
  <p:sldIdLst>
    <p:sldId id="563" r:id="rId2"/>
    <p:sldId id="707" r:id="rId3"/>
    <p:sldId id="809" r:id="rId4"/>
    <p:sldId id="788" r:id="rId5"/>
    <p:sldId id="791" r:id="rId6"/>
    <p:sldId id="792" r:id="rId7"/>
    <p:sldId id="797" r:id="rId8"/>
    <p:sldId id="793" r:id="rId9"/>
    <p:sldId id="801" r:id="rId10"/>
    <p:sldId id="798" r:id="rId11"/>
    <p:sldId id="810" r:id="rId12"/>
    <p:sldId id="811" r:id="rId13"/>
    <p:sldId id="812" r:id="rId14"/>
    <p:sldId id="802" r:id="rId15"/>
    <p:sldId id="803" r:id="rId16"/>
    <p:sldId id="804" r:id="rId17"/>
    <p:sldId id="806" r:id="rId18"/>
    <p:sldId id="816" r:id="rId19"/>
    <p:sldId id="817" r:id="rId20"/>
    <p:sldId id="818" r:id="rId21"/>
    <p:sldId id="807" r:id="rId22"/>
    <p:sldId id="819" r:id="rId23"/>
  </p:sldIdLst>
  <p:sldSz cx="9906000" cy="6858000" type="A4"/>
  <p:notesSz cx="6797675" cy="9926638"/>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799">
          <p15:clr>
            <a:srgbClr val="A4A3A4"/>
          </p15:clr>
        </p15:guide>
        <p15:guide id="2" orient="horz" pos="2160">
          <p15:clr>
            <a:srgbClr val="A4A3A4"/>
          </p15:clr>
        </p15:guide>
        <p15:guide id="3" orient="horz" pos="436">
          <p15:clr>
            <a:srgbClr val="A4A3A4"/>
          </p15:clr>
        </p15:guide>
        <p15:guide id="4" orient="horz" pos="3929">
          <p15:clr>
            <a:srgbClr val="A4A3A4"/>
          </p15:clr>
        </p15:guide>
        <p15:guide id="5" pos="398">
          <p15:clr>
            <a:srgbClr val="A4A3A4"/>
          </p15:clr>
        </p15:guide>
        <p15:guide id="6" pos="5887">
          <p15:clr>
            <a:srgbClr val="A4A3A4"/>
          </p15:clr>
        </p15:guide>
        <p15:guide id="7" pos="564">
          <p15:clr>
            <a:srgbClr val="A4A3A4"/>
          </p15:clr>
        </p15:guide>
        <p15:guide id="8" pos="3120">
          <p15:clr>
            <a:srgbClr val="A4A3A4"/>
          </p15:clr>
        </p15:guide>
        <p15:guide id="9" pos="614">
          <p15:clr>
            <a:srgbClr val="A4A3A4"/>
          </p15:clr>
        </p15:guide>
        <p15:guide id="10" pos="77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666FF"/>
    <a:srgbClr val="FF9900"/>
    <a:srgbClr val="1B367A"/>
    <a:srgbClr val="669900"/>
    <a:srgbClr val="990000"/>
    <a:srgbClr val="0000FF"/>
    <a:srgbClr val="808080"/>
    <a:srgbClr val="5F5F5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25E5076-3810-47DD-B79F-674D7AD40C01}" styleName="Dunkle Formatvorlage 1 - Akz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50" autoAdjust="0"/>
    <p:restoredTop sz="81285" autoAdjust="0"/>
  </p:normalViewPr>
  <p:slideViewPr>
    <p:cSldViewPr showGuides="1">
      <p:cViewPr varScale="1">
        <p:scale>
          <a:sx n="86" d="100"/>
          <a:sy n="86" d="100"/>
        </p:scale>
        <p:origin x="2184" y="60"/>
      </p:cViewPr>
      <p:guideLst>
        <p:guide orient="horz" pos="799"/>
        <p:guide orient="horz" pos="2160"/>
        <p:guide orient="horz" pos="436"/>
        <p:guide orient="horz" pos="3929"/>
        <p:guide pos="398"/>
        <p:guide pos="5887"/>
        <p:guide pos="564"/>
        <p:guide pos="3120"/>
        <p:guide pos="614"/>
        <p:guide pos="772"/>
      </p:guideLst>
    </p:cSldViewPr>
  </p:slideViewPr>
  <p:outlineViewPr>
    <p:cViewPr>
      <p:scale>
        <a:sx n="33" d="100"/>
        <a:sy n="33" d="100"/>
      </p:scale>
      <p:origin x="0" y="1806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78" d="100"/>
          <a:sy n="78" d="100"/>
        </p:scale>
        <p:origin x="378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4722" name="Rectangle 2"/>
          <p:cNvSpPr>
            <a:spLocks noGrp="1" noChangeArrowheads="1"/>
          </p:cNvSpPr>
          <p:nvPr>
            <p:ph type="hdr" sz="quarter"/>
          </p:nvPr>
        </p:nvSpPr>
        <p:spPr bwMode="auto">
          <a:xfrm>
            <a:off x="0" y="0"/>
            <a:ext cx="2946400"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de-DE" altLang="de-DE"/>
          </a:p>
        </p:txBody>
      </p:sp>
      <p:sp>
        <p:nvSpPr>
          <p:cNvPr id="414723" name="Rectangle 3"/>
          <p:cNvSpPr>
            <a:spLocks noGrp="1" noChangeArrowheads="1"/>
          </p:cNvSpPr>
          <p:nvPr>
            <p:ph type="dt" sz="quarter" idx="1"/>
          </p:nvPr>
        </p:nvSpPr>
        <p:spPr bwMode="auto">
          <a:xfrm>
            <a:off x="3849688" y="0"/>
            <a:ext cx="2946400"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fld id="{B8EAA575-1E0C-4263-90C0-6B8CA5BF032F}" type="datetime1">
              <a:rPr lang="de-DE" altLang="de-DE"/>
              <a:pPr>
                <a:defRPr/>
              </a:pPr>
              <a:t>30.04.2024</a:t>
            </a:fld>
            <a:endParaRPr lang="de-DE" altLang="de-DE"/>
          </a:p>
        </p:txBody>
      </p:sp>
      <p:sp>
        <p:nvSpPr>
          <p:cNvPr id="414724" name="Rectangle 4"/>
          <p:cNvSpPr>
            <a:spLocks noGrp="1" noChangeArrowheads="1"/>
          </p:cNvSpPr>
          <p:nvPr>
            <p:ph type="ftr" sz="quarter" idx="2"/>
          </p:nvPr>
        </p:nvSpPr>
        <p:spPr bwMode="auto">
          <a:xfrm>
            <a:off x="0" y="9428242"/>
            <a:ext cx="2946400"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r>
              <a:rPr lang="de-DE" altLang="de-DE"/>
              <a:t>BAUSTEIN 5 ▪ HH-Administrator und IT-Administration</a:t>
            </a:r>
          </a:p>
        </p:txBody>
      </p:sp>
      <p:sp>
        <p:nvSpPr>
          <p:cNvPr id="414725" name="Rectangle 5"/>
          <p:cNvSpPr>
            <a:spLocks noGrp="1" noChangeArrowheads="1"/>
          </p:cNvSpPr>
          <p:nvPr>
            <p:ph type="sldNum" sz="quarter" idx="3"/>
          </p:nvPr>
        </p:nvSpPr>
        <p:spPr bwMode="auto">
          <a:xfrm>
            <a:off x="3849688" y="9428242"/>
            <a:ext cx="2946400"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E7DD77AF-63BD-4A63-A154-4B98159E3561}" type="slidenum">
              <a:rPr lang="de-DE" altLang="de-DE"/>
              <a:pPr>
                <a:defRPr/>
              </a:pPr>
              <a:t>‹Nr.›</a:t>
            </a:fld>
            <a:endParaRPr lang="de-DE" altLang="de-DE"/>
          </a:p>
        </p:txBody>
      </p:sp>
    </p:spTree>
    <p:extLst>
      <p:ext uri="{BB962C8B-B14F-4D97-AF65-F5344CB8AC3E}">
        <p14:creationId xmlns:p14="http://schemas.microsoft.com/office/powerpoint/2010/main" val="83744102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bwMode="auto">
          <a:xfrm>
            <a:off x="0" y="0"/>
            <a:ext cx="2946400" cy="49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t" anchorCtr="0" compatLnSpc="1">
            <a:prstTxWarp prst="textNoShape">
              <a:avLst/>
            </a:prstTxWarp>
          </a:bodyPr>
          <a:lstStyle>
            <a:lvl1pPr defTabSz="912813">
              <a:defRPr sz="1200">
                <a:latin typeface="Calibri" pitchFamily="34" charset="0"/>
              </a:defRPr>
            </a:lvl1pPr>
          </a:lstStyle>
          <a:p>
            <a:pPr>
              <a:defRPr/>
            </a:pPr>
            <a:endParaRPr lang="de-DE" altLang="de-DE"/>
          </a:p>
        </p:txBody>
      </p:sp>
      <p:sp>
        <p:nvSpPr>
          <p:cNvPr id="3" name="Datumsplatzhalter 2"/>
          <p:cNvSpPr>
            <a:spLocks noGrp="1"/>
          </p:cNvSpPr>
          <p:nvPr>
            <p:ph type="dt" idx="1"/>
          </p:nvPr>
        </p:nvSpPr>
        <p:spPr bwMode="auto">
          <a:xfrm>
            <a:off x="3849688" y="0"/>
            <a:ext cx="2946400" cy="49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t" anchorCtr="0" compatLnSpc="1">
            <a:prstTxWarp prst="textNoShape">
              <a:avLst/>
            </a:prstTxWarp>
          </a:bodyPr>
          <a:lstStyle>
            <a:lvl1pPr algn="r" defTabSz="912813">
              <a:defRPr sz="1200">
                <a:latin typeface="Calibri" pitchFamily="34" charset="0"/>
              </a:defRPr>
            </a:lvl1pPr>
          </a:lstStyle>
          <a:p>
            <a:pPr>
              <a:defRPr/>
            </a:pPr>
            <a:fld id="{6EF545B9-42CD-4050-B59E-0E12601CB4A5}" type="datetime1">
              <a:rPr lang="de-DE" altLang="de-DE"/>
              <a:pPr>
                <a:defRPr/>
              </a:pPr>
              <a:t>30.04.2024</a:t>
            </a:fld>
            <a:endParaRPr lang="de-DE" altLang="de-DE"/>
          </a:p>
        </p:txBody>
      </p:sp>
      <p:sp>
        <p:nvSpPr>
          <p:cNvPr id="4" name="Folienbildplatzhalter 3"/>
          <p:cNvSpPr>
            <a:spLocks noGrp="1" noRot="1" noChangeAspect="1"/>
          </p:cNvSpPr>
          <p:nvPr>
            <p:ph type="sldImg" idx="2"/>
          </p:nvPr>
        </p:nvSpPr>
        <p:spPr>
          <a:xfrm>
            <a:off x="711200" y="744538"/>
            <a:ext cx="5376863"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bwMode="auto">
          <a:xfrm>
            <a:off x="679450" y="4715710"/>
            <a:ext cx="5438775" cy="4466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t" anchorCtr="0" compatLnSpc="1">
            <a:prstTxWarp prst="textNoShape">
              <a:avLst/>
            </a:prstTxWarp>
          </a:body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6" name="Fußzeilenplatzhalter 5"/>
          <p:cNvSpPr>
            <a:spLocks noGrp="1"/>
          </p:cNvSpPr>
          <p:nvPr>
            <p:ph type="ftr" sz="quarter" idx="4"/>
          </p:nvPr>
        </p:nvSpPr>
        <p:spPr bwMode="auto">
          <a:xfrm>
            <a:off x="-1" y="9428242"/>
            <a:ext cx="3038797" cy="49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b" anchorCtr="0" compatLnSpc="1">
            <a:prstTxWarp prst="textNoShape">
              <a:avLst/>
            </a:prstTxWarp>
          </a:bodyPr>
          <a:lstStyle>
            <a:lvl1pPr defTabSz="912813">
              <a:defRPr sz="900">
                <a:latin typeface="+mn-lt"/>
              </a:defRPr>
            </a:lvl1pPr>
          </a:lstStyle>
          <a:p>
            <a:pPr>
              <a:defRPr/>
            </a:pPr>
            <a:r>
              <a:rPr lang="de-DE" altLang="de-DE" dirty="0"/>
              <a:t>BAUSTEIN 5 ▪ HH-Administrator und IT-Administration</a:t>
            </a:r>
          </a:p>
        </p:txBody>
      </p:sp>
      <p:sp>
        <p:nvSpPr>
          <p:cNvPr id="7" name="Foliennummernplatzhalter 6"/>
          <p:cNvSpPr>
            <a:spLocks noGrp="1"/>
          </p:cNvSpPr>
          <p:nvPr>
            <p:ph type="sldNum" sz="quarter" idx="5"/>
          </p:nvPr>
        </p:nvSpPr>
        <p:spPr bwMode="auto">
          <a:xfrm>
            <a:off x="3849688" y="9428242"/>
            <a:ext cx="2946400" cy="49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b" anchorCtr="0" compatLnSpc="1">
            <a:prstTxWarp prst="textNoShape">
              <a:avLst/>
            </a:prstTxWarp>
          </a:bodyPr>
          <a:lstStyle>
            <a:lvl1pPr algn="r" defTabSz="912813">
              <a:defRPr sz="1000">
                <a:latin typeface="+mn-lt"/>
              </a:defRPr>
            </a:lvl1pPr>
          </a:lstStyle>
          <a:p>
            <a:pPr>
              <a:defRPr/>
            </a:pPr>
            <a:fld id="{B779CEC7-ECD9-4D81-AB17-39167BF76AF4}" type="slidenum">
              <a:rPr lang="de-DE" altLang="de-DE" smtClean="0"/>
              <a:pPr>
                <a:defRPr/>
              </a:pPr>
              <a:t>‹Nr.›</a:t>
            </a:fld>
            <a:endParaRPr lang="de-DE" altLang="de-DE" dirty="0"/>
          </a:p>
        </p:txBody>
      </p:sp>
    </p:spTree>
    <p:extLst>
      <p:ext uri="{BB962C8B-B14F-4D97-AF65-F5344CB8AC3E}">
        <p14:creationId xmlns:p14="http://schemas.microsoft.com/office/powerpoint/2010/main" val="9603920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100" kern="1200">
        <a:solidFill>
          <a:schemeClr val="tx1"/>
        </a:solidFill>
        <a:latin typeface="+mn-lt"/>
        <a:ea typeface="+mn-ea"/>
        <a:cs typeface="+mn-cs"/>
      </a:defRPr>
    </a:lvl1pPr>
    <a:lvl2pPr marL="457200" algn="l" rtl="0" eaLnBrk="0" fontAlgn="base" hangingPunct="0">
      <a:spcBef>
        <a:spcPct val="30000"/>
      </a:spcBef>
      <a:spcAft>
        <a:spcPct val="0"/>
      </a:spcAft>
      <a:defRPr sz="1100" kern="1200">
        <a:solidFill>
          <a:schemeClr val="tx1"/>
        </a:solidFill>
        <a:latin typeface="+mn-lt"/>
        <a:ea typeface="+mn-ea"/>
        <a:cs typeface="+mn-cs"/>
      </a:defRPr>
    </a:lvl2pPr>
    <a:lvl3pPr marL="914400" algn="l" rtl="0" eaLnBrk="0" fontAlgn="base" hangingPunct="0">
      <a:spcBef>
        <a:spcPct val="30000"/>
      </a:spcBef>
      <a:spcAft>
        <a:spcPct val="0"/>
      </a:spcAft>
      <a:defRPr sz="1100" kern="1200">
        <a:solidFill>
          <a:schemeClr val="tx1"/>
        </a:solidFill>
        <a:latin typeface="+mn-lt"/>
        <a:ea typeface="+mn-ea"/>
        <a:cs typeface="+mn-cs"/>
      </a:defRPr>
    </a:lvl3pPr>
    <a:lvl4pPr marL="1371600" algn="l" rtl="0" eaLnBrk="0" fontAlgn="base" hangingPunct="0">
      <a:spcBef>
        <a:spcPct val="30000"/>
      </a:spcBef>
      <a:spcAft>
        <a:spcPct val="0"/>
      </a:spcAft>
      <a:defRPr sz="1100" kern="1200">
        <a:solidFill>
          <a:schemeClr val="tx1"/>
        </a:solidFill>
        <a:latin typeface="+mn-lt"/>
        <a:ea typeface="+mn-ea"/>
        <a:cs typeface="+mn-cs"/>
      </a:defRPr>
    </a:lvl4pPr>
    <a:lvl5pPr marL="1828800" algn="l" rtl="0" eaLnBrk="0" fontAlgn="base" hangingPunct="0">
      <a:spcBef>
        <a:spcPct val="30000"/>
      </a:spcBef>
      <a:spcAft>
        <a:spcPct val="0"/>
      </a:spcAft>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Rot="1" noChangeAspect="1" noChangeArrowheads="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Rectangle 3"/>
          <p:cNvSpPr>
            <a:spLocks noGrp="1"/>
          </p:cNvSpPr>
          <p:nvPr>
            <p:ph type="body" idx="1"/>
          </p:nvPr>
        </p:nvSpPr>
        <p:spPr>
          <a:noFill/>
        </p:spPr>
        <p:txBody>
          <a:bodyPr/>
          <a:lstStyle/>
          <a:p>
            <a:pPr eaLnBrk="1" hangingPunct="1"/>
            <a:endParaRPr lang="de-DE" altLang="de-DE" sz="1100" dirty="0">
              <a:latin typeface="Arial" panose="020B0604020202020204" pitchFamily="34" charset="0"/>
              <a:cs typeface="Arial" panose="020B0604020202020204" pitchFamily="34" charset="0"/>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a:t>
            </a:fld>
            <a:endParaRPr lang="de-DE" altLang="de-DE" dirty="0"/>
          </a:p>
        </p:txBody>
      </p:sp>
      <p:sp>
        <p:nvSpPr>
          <p:cNvPr id="3" name="Fußzeilenplatzhalter 2">
            <a:extLst>
              <a:ext uri="{FF2B5EF4-FFF2-40B4-BE49-F238E27FC236}">
                <a16:creationId xmlns:a16="http://schemas.microsoft.com/office/drawing/2014/main" id="{501114F2-93A5-41AF-A158-D7D263632173}"/>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baseline="0" dirty="0"/>
              <a:t>Die Datei </a:t>
            </a:r>
            <a:r>
              <a:rPr lang="de-DE" altLang="de-DE" sz="1000" b="1" baseline="0" dirty="0" err="1"/>
              <a:t>handlungshilfe.trace.db</a:t>
            </a:r>
            <a:r>
              <a:rPr lang="de-DE" altLang="de-DE" sz="1000" baseline="0" dirty="0"/>
              <a:t> ist für die Datenbanksicherung nicht relevant. </a:t>
            </a:r>
            <a:r>
              <a:rPr lang="de-DE" altLang="de-DE" sz="1000" dirty="0"/>
              <a:t>Darin befinden sich die Log-Informationen der Datenbank. Die Datei wird automatisch angelegt, sobald die Datenbank zum ersten Mal gestartet wird.</a:t>
            </a:r>
            <a:endParaRPr lang="de-DE" altLang="de-DE" sz="1000"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10</a:t>
            </a:fld>
            <a:endParaRPr lang="de-DE" altLang="de-DE" dirty="0"/>
          </a:p>
        </p:txBody>
      </p:sp>
      <p:sp>
        <p:nvSpPr>
          <p:cNvPr id="3" name="Fußzeilenplatzhalter 2">
            <a:extLst>
              <a:ext uri="{FF2B5EF4-FFF2-40B4-BE49-F238E27FC236}">
                <a16:creationId xmlns:a16="http://schemas.microsoft.com/office/drawing/2014/main" id="{BFAD1681-0CE3-4CD4-9FDC-6A1078804F7E}"/>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r>
              <a:rPr lang="de-DE" altLang="de-DE" sz="1000" baseline="0" dirty="0"/>
              <a:t>Veraltete Datenbanksicherungen sollten Sie gelegentlich löschen.</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11</a:t>
            </a:fld>
            <a:endParaRPr lang="de-DE" altLang="de-DE" dirty="0"/>
          </a:p>
        </p:txBody>
      </p:sp>
      <p:sp>
        <p:nvSpPr>
          <p:cNvPr id="3" name="Fußzeilenplatzhalter 2">
            <a:extLst>
              <a:ext uri="{FF2B5EF4-FFF2-40B4-BE49-F238E27FC236}">
                <a16:creationId xmlns:a16="http://schemas.microsoft.com/office/drawing/2014/main" id="{8C038116-134E-464F-A355-24EB27A43984}"/>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endParaRPr lang="de-DE" altLang="de-DE"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12</a:t>
            </a:fld>
            <a:endParaRPr lang="de-DE" altLang="de-DE" dirty="0"/>
          </a:p>
        </p:txBody>
      </p:sp>
      <p:sp>
        <p:nvSpPr>
          <p:cNvPr id="3" name="Fußzeilenplatzhalter 2">
            <a:extLst>
              <a:ext uri="{FF2B5EF4-FFF2-40B4-BE49-F238E27FC236}">
                <a16:creationId xmlns:a16="http://schemas.microsoft.com/office/drawing/2014/main" id="{6EC1FB54-CAA4-42CA-B52B-33F9CA73619F}"/>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endParaRPr lang="de-DE" altLang="de-DE"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13</a:t>
            </a:fld>
            <a:endParaRPr lang="de-DE" altLang="de-DE" dirty="0"/>
          </a:p>
        </p:txBody>
      </p:sp>
      <p:sp>
        <p:nvSpPr>
          <p:cNvPr id="3" name="Fußzeilenplatzhalter 2">
            <a:extLst>
              <a:ext uri="{FF2B5EF4-FFF2-40B4-BE49-F238E27FC236}">
                <a16:creationId xmlns:a16="http://schemas.microsoft.com/office/drawing/2014/main" id="{BD97BCD1-EECC-456B-9953-EDA4DEB7059D}"/>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r>
              <a:rPr lang="de-DE" altLang="de-DE" sz="1000" baseline="0" dirty="0"/>
              <a:t>Die Seite erreichen Sie über das Programm unter dem Menüpunkt </a:t>
            </a:r>
            <a:r>
              <a:rPr lang="de-DE" altLang="de-DE" sz="1000" b="1" baseline="0" dirty="0"/>
              <a:t>System</a:t>
            </a:r>
            <a:r>
              <a:rPr lang="de-DE" altLang="de-DE" sz="1000" baseline="0" dirty="0"/>
              <a:t> &gt; </a:t>
            </a:r>
            <a:r>
              <a:rPr lang="de-DE" altLang="de-DE" sz="1000" b="1" baseline="0" dirty="0"/>
              <a:t>Admin-Seite</a:t>
            </a:r>
            <a:r>
              <a:rPr lang="de-DE" altLang="de-DE" sz="1000" baseline="0" dirty="0"/>
              <a:t> oder generell, indem Sie in der Adresszeile des Browsers hinter dem letzten Schrägstrich </a:t>
            </a:r>
            <a:r>
              <a:rPr lang="de-DE" altLang="de-DE" sz="1000" b="1" baseline="0" dirty="0" err="1"/>
              <a:t>config</a:t>
            </a:r>
            <a:r>
              <a:rPr lang="de-DE" altLang="de-DE" sz="1000" baseline="0" dirty="0"/>
              <a:t> eintragen.</a:t>
            </a:r>
          </a:p>
          <a:p>
            <a:pPr eaLnBrk="1" hangingPunct="1"/>
            <a:endParaRPr lang="de-DE" altLang="de-DE" sz="1000" baseline="0" dirty="0"/>
          </a:p>
          <a:p>
            <a:pPr eaLnBrk="1" hangingPunct="1"/>
            <a:r>
              <a:rPr lang="de-DE" altLang="de-DE" sz="1000" baseline="0" dirty="0"/>
              <a:t>Wie das Passwort für die Admin-Seite generiert und ggf. zurückgesetzt wird, ist in der jeweiligen Installationsanleitung beschrieben.</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14</a:t>
            </a:fld>
            <a:endParaRPr lang="de-DE" altLang="de-DE" dirty="0"/>
          </a:p>
        </p:txBody>
      </p:sp>
      <p:sp>
        <p:nvSpPr>
          <p:cNvPr id="3" name="Fußzeilenplatzhalter 2">
            <a:extLst>
              <a:ext uri="{FF2B5EF4-FFF2-40B4-BE49-F238E27FC236}">
                <a16:creationId xmlns:a16="http://schemas.microsoft.com/office/drawing/2014/main" id="{F642BA7D-F10E-4D95-8C78-088795958B62}"/>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endParaRPr lang="de-DE" altLang="de-DE"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15</a:t>
            </a:fld>
            <a:endParaRPr lang="de-DE" altLang="de-DE" dirty="0"/>
          </a:p>
        </p:txBody>
      </p:sp>
      <p:sp>
        <p:nvSpPr>
          <p:cNvPr id="3" name="Fußzeilenplatzhalter 2">
            <a:extLst>
              <a:ext uri="{FF2B5EF4-FFF2-40B4-BE49-F238E27FC236}">
                <a16:creationId xmlns:a16="http://schemas.microsoft.com/office/drawing/2014/main" id="{40C5B087-E795-42C9-963D-0A5A4AE66226}"/>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endParaRPr lang="de-DE" altLang="de-DE"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16</a:t>
            </a:fld>
            <a:endParaRPr lang="de-DE" altLang="de-DE" dirty="0"/>
          </a:p>
        </p:txBody>
      </p:sp>
      <p:sp>
        <p:nvSpPr>
          <p:cNvPr id="3" name="Fußzeilenplatzhalter 2">
            <a:extLst>
              <a:ext uri="{FF2B5EF4-FFF2-40B4-BE49-F238E27FC236}">
                <a16:creationId xmlns:a16="http://schemas.microsoft.com/office/drawing/2014/main" id="{0438FD77-F86C-46CA-A41D-0FF06AF91265}"/>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endParaRPr lang="de-DE" altLang="de-DE"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17</a:t>
            </a:fld>
            <a:endParaRPr lang="de-DE" altLang="de-DE" dirty="0"/>
          </a:p>
        </p:txBody>
      </p:sp>
      <p:sp>
        <p:nvSpPr>
          <p:cNvPr id="3" name="Fußzeilenplatzhalter 2">
            <a:extLst>
              <a:ext uri="{FF2B5EF4-FFF2-40B4-BE49-F238E27FC236}">
                <a16:creationId xmlns:a16="http://schemas.microsoft.com/office/drawing/2014/main" id="{43C4F48B-64B9-4C0A-9100-8D8FBADAF840}"/>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endParaRPr lang="de-DE" altLang="de-DE"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18</a:t>
            </a:fld>
            <a:endParaRPr lang="de-DE" altLang="de-DE" dirty="0"/>
          </a:p>
        </p:txBody>
      </p:sp>
      <p:sp>
        <p:nvSpPr>
          <p:cNvPr id="3" name="Fußzeilenplatzhalter 2">
            <a:extLst>
              <a:ext uri="{FF2B5EF4-FFF2-40B4-BE49-F238E27FC236}">
                <a16:creationId xmlns:a16="http://schemas.microsoft.com/office/drawing/2014/main" id="{E25E2F53-CE2F-4252-A33F-9B2D2FCCCA30}"/>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endParaRPr lang="de-DE" altLang="de-DE"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19</a:t>
            </a:fld>
            <a:endParaRPr lang="de-DE" altLang="de-DE" dirty="0"/>
          </a:p>
        </p:txBody>
      </p:sp>
      <p:sp>
        <p:nvSpPr>
          <p:cNvPr id="3" name="Fußzeilenplatzhalter 2">
            <a:extLst>
              <a:ext uri="{FF2B5EF4-FFF2-40B4-BE49-F238E27FC236}">
                <a16:creationId xmlns:a16="http://schemas.microsoft.com/office/drawing/2014/main" id="{DE37CA2C-6D39-4AA2-8351-7DD5F2AB85C5}"/>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Rot="1" noChangeAspect="1" noChangeArrowheads="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Rectangle 3"/>
          <p:cNvSpPr>
            <a:spLocks noGrp="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dirty="0"/>
              <a:t>Bei der Einzelplatzversion kann die Rolle des Handlungshilfe-Administrators problemlos auf die Person übertragen werden, die das Programm lokal einsetzt. Spezielle IT-Kenntnisse sind nicht erforderlich.</a:t>
            </a:r>
            <a:endParaRPr lang="de-DE" altLang="de-DE" sz="1000"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a:t>
            </a:fld>
            <a:endParaRPr lang="de-DE" altLang="de-DE" dirty="0"/>
          </a:p>
        </p:txBody>
      </p:sp>
      <p:sp>
        <p:nvSpPr>
          <p:cNvPr id="3" name="Fußzeilenplatzhalter 2">
            <a:extLst>
              <a:ext uri="{FF2B5EF4-FFF2-40B4-BE49-F238E27FC236}">
                <a16:creationId xmlns:a16="http://schemas.microsoft.com/office/drawing/2014/main" id="{053487B7-ED53-4CA8-B402-F89EB86B0F76}"/>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endParaRPr lang="de-DE" altLang="de-DE"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20</a:t>
            </a:fld>
            <a:endParaRPr lang="de-DE" altLang="de-DE" dirty="0"/>
          </a:p>
        </p:txBody>
      </p:sp>
      <p:sp>
        <p:nvSpPr>
          <p:cNvPr id="3" name="Fußzeilenplatzhalter 2">
            <a:extLst>
              <a:ext uri="{FF2B5EF4-FFF2-40B4-BE49-F238E27FC236}">
                <a16:creationId xmlns:a16="http://schemas.microsoft.com/office/drawing/2014/main" id="{425357E0-65BF-4CAD-B008-AAFBE743243B}"/>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endParaRPr lang="de-DE" altLang="de-DE"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21</a:t>
            </a:fld>
            <a:endParaRPr lang="de-DE" altLang="de-DE" dirty="0"/>
          </a:p>
        </p:txBody>
      </p:sp>
      <p:sp>
        <p:nvSpPr>
          <p:cNvPr id="3" name="Fußzeilenplatzhalter 2">
            <a:extLst>
              <a:ext uri="{FF2B5EF4-FFF2-40B4-BE49-F238E27FC236}">
                <a16:creationId xmlns:a16="http://schemas.microsoft.com/office/drawing/2014/main" id="{53B4CAE8-4D80-49BF-8E20-2861B2E96EFA}"/>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DE" sz="1000" dirty="0">
                <a:effectLst/>
                <a:latin typeface="+mn-lt"/>
                <a:ea typeface="Calibri" panose="020F0502020204030204" pitchFamily="34" charset="0"/>
              </a:rPr>
              <a:t>Für die Version HH 4.0.2944 wurde der eingesetzte Editor </a:t>
            </a:r>
            <a:r>
              <a:rPr lang="de-DE" sz="1000" dirty="0" err="1">
                <a:effectLst/>
                <a:latin typeface="+mn-lt"/>
                <a:ea typeface="Calibri" panose="020F0502020204030204" pitchFamily="34" charset="0"/>
              </a:rPr>
              <a:t>TinyMCE</a:t>
            </a:r>
            <a:r>
              <a:rPr lang="de-DE" sz="1000" dirty="0">
                <a:effectLst/>
                <a:latin typeface="+mn-lt"/>
                <a:ea typeface="Calibri" panose="020F0502020204030204" pitchFamily="34" charset="0"/>
              </a:rPr>
              <a:t> auf Version 4.9.4 aktualisiert. Seitdem tritt der Fehler wie auf der Folie beschrieben auf. </a:t>
            </a:r>
            <a:r>
              <a:rPr lang="de-DE" sz="1000" dirty="0">
                <a:solidFill>
                  <a:srgbClr val="000000"/>
                </a:solidFill>
                <a:effectLst/>
                <a:latin typeface="+mn-lt"/>
                <a:ea typeface="Times New Roman" panose="02020603050405020304" pitchFamily="18" charset="0"/>
                <a:cs typeface="Arial" panose="020B0604020202020204" pitchFamily="34" charset="0"/>
              </a:rPr>
              <a:t>Seitens der Programmierfirma wurde nicht ausgeschlossen, dass der Fehler auch bei Verwendung einer neueren </a:t>
            </a:r>
            <a:r>
              <a:rPr lang="de-DE" sz="1000" dirty="0" err="1">
                <a:solidFill>
                  <a:srgbClr val="000000"/>
                </a:solidFill>
                <a:effectLst/>
                <a:latin typeface="+mn-lt"/>
                <a:ea typeface="Times New Roman" panose="02020603050405020304" pitchFamily="18" charset="0"/>
                <a:cs typeface="Arial" panose="020B0604020202020204" pitchFamily="34" charset="0"/>
              </a:rPr>
              <a:t>TinyMCE</a:t>
            </a:r>
            <a:r>
              <a:rPr lang="de-DE" sz="1000" dirty="0">
                <a:solidFill>
                  <a:srgbClr val="000000"/>
                </a:solidFill>
                <a:effectLst/>
                <a:latin typeface="+mn-lt"/>
                <a:ea typeface="Times New Roman" panose="02020603050405020304" pitchFamily="18" charset="0"/>
                <a:cs typeface="Arial" panose="020B0604020202020204" pitchFamily="34" charset="0"/>
              </a:rPr>
              <a:t>-Version auftritt. Da die Klickfolge, die den Fehler erzeugt, nicht zwingend erforderlich ist, um mit dem Editor arbeiten zu können, wurde entschieden, für die Version HH 4.0.2976 keine neue Editor-Version einzubinden.</a:t>
            </a:r>
            <a:endParaRPr lang="de-DE" sz="1000" dirty="0">
              <a:effectLst/>
              <a:latin typeface="+mn-lt"/>
              <a:ea typeface="Calibri" panose="020F0502020204030204" pitchFamily="34" charset="0"/>
              <a:cs typeface="Times New Roman" panose="02020603050405020304" pitchFamily="18" charset="0"/>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22</a:t>
            </a:fld>
            <a:endParaRPr lang="de-DE" altLang="de-DE" dirty="0"/>
          </a:p>
        </p:txBody>
      </p:sp>
      <p:sp>
        <p:nvSpPr>
          <p:cNvPr id="3" name="Fußzeilenplatzhalter 2">
            <a:extLst>
              <a:ext uri="{FF2B5EF4-FFF2-40B4-BE49-F238E27FC236}">
                <a16:creationId xmlns:a16="http://schemas.microsoft.com/office/drawing/2014/main" id="{53B4CAE8-4D80-49BF-8E20-2861B2E96EFA}"/>
              </a:ext>
            </a:extLst>
          </p:cNvPr>
          <p:cNvSpPr>
            <a:spLocks noGrp="1"/>
          </p:cNvSpPr>
          <p:nvPr>
            <p:ph type="ftr" sz="quarter" idx="4"/>
          </p:nvPr>
        </p:nvSpPr>
        <p:spPr/>
        <p:txBody>
          <a:bodyPr/>
          <a:lstStyle/>
          <a:p>
            <a:pPr>
              <a:defRPr/>
            </a:pPr>
            <a:r>
              <a:rPr lang="de-DE" altLang="de-DE"/>
              <a:t>BAUSTEIN 5 ▪ HH-Administrator und IT-Administration</a:t>
            </a:r>
          </a:p>
        </p:txBody>
      </p:sp>
    </p:spTree>
    <p:extLst>
      <p:ext uri="{BB962C8B-B14F-4D97-AF65-F5344CB8AC3E}">
        <p14:creationId xmlns:p14="http://schemas.microsoft.com/office/powerpoint/2010/main" val="3109656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Rot="1" noChangeAspect="1" noChangeArrowheads="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Rectangle 3"/>
          <p:cNvSpPr>
            <a:spLocks noGrp="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sz="1100"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3</a:t>
            </a:fld>
            <a:endParaRPr lang="de-DE" altLang="de-DE" dirty="0"/>
          </a:p>
        </p:txBody>
      </p:sp>
      <p:sp>
        <p:nvSpPr>
          <p:cNvPr id="3" name="Fußzeilenplatzhalter 2">
            <a:extLst>
              <a:ext uri="{FF2B5EF4-FFF2-40B4-BE49-F238E27FC236}">
                <a16:creationId xmlns:a16="http://schemas.microsoft.com/office/drawing/2014/main" id="{ED36A769-4051-40E9-8D6B-735F371DBF85}"/>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r>
              <a:rPr lang="de-DE" altLang="de-DE" sz="1000" baseline="0" dirty="0"/>
              <a:t>In der Einzelplatzversion ist es nicht erforderlich, weitere Benutzerrollen anzulegen. Alle Funktionen des Programms können direkt mit der Rolle des Handlungshilfe-Administrators ausgeführt werden.</a:t>
            </a:r>
          </a:p>
          <a:p>
            <a:pPr eaLnBrk="1" hangingPunct="1"/>
            <a:endParaRPr lang="de-DE" altLang="de-DE" sz="1000" baseline="0" dirty="0"/>
          </a:p>
          <a:p>
            <a:pPr eaLnBrk="1" hangingPunct="1"/>
            <a:r>
              <a:rPr lang="de-DE" altLang="de-DE" sz="1000" i="0" baseline="0" dirty="0">
                <a:solidFill>
                  <a:srgbClr val="000000"/>
                </a:solidFill>
              </a:rPr>
              <a:t>In der Übungsdatenbank sind diese und die folgenden Schritte bereits vollzogen, und der oberste Supervisor ist bereits angelegt.</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4</a:t>
            </a:fld>
            <a:endParaRPr lang="de-DE" altLang="de-DE" dirty="0"/>
          </a:p>
        </p:txBody>
      </p:sp>
      <p:sp>
        <p:nvSpPr>
          <p:cNvPr id="3" name="Fußzeilenplatzhalter 2">
            <a:extLst>
              <a:ext uri="{FF2B5EF4-FFF2-40B4-BE49-F238E27FC236}">
                <a16:creationId xmlns:a16="http://schemas.microsoft.com/office/drawing/2014/main" id="{454C0B07-F7F5-4781-B413-7E55DDC905D7}"/>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r>
              <a:rPr lang="de-DE" altLang="de-DE" sz="1000" dirty="0"/>
              <a:t>Die </a:t>
            </a:r>
            <a:r>
              <a:rPr lang="de-DE" altLang="de-DE" sz="1000" b="1" dirty="0"/>
              <a:t>E-Mail-Adresse</a:t>
            </a:r>
            <a:r>
              <a:rPr lang="de-DE" altLang="de-DE" sz="1000" dirty="0"/>
              <a:t> dient der eindeutigen Identifizierung. Vor- und Nachname zweier Personen können zufällig gleich sein, beide Personen können sogar im selben Org.-Bereich arbeiten (oder der Org.-Bereich ist nicht ausgefüllt und kann nicht zur Unterscheidung herangezogen</a:t>
            </a:r>
            <a:r>
              <a:rPr lang="de-DE" altLang="de-DE" sz="1000" baseline="0" dirty="0"/>
              <a:t> werden</a:t>
            </a:r>
            <a:r>
              <a:rPr lang="de-DE" altLang="de-DE" sz="1000" dirty="0"/>
              <a:t>), aber über die E-Mail-Adresse kann jede Person eines Betriebes eindeutig zugeordnet werden.</a:t>
            </a:r>
          </a:p>
          <a:p>
            <a:pPr eaLnBrk="1" hangingPunct="1"/>
            <a:endParaRPr lang="de-DE" altLang="de-DE" sz="1000" b="1" dirty="0"/>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dirty="0"/>
              <a:t>Das</a:t>
            </a:r>
            <a:r>
              <a:rPr lang="de-DE" altLang="de-DE" sz="1000" baseline="0" dirty="0"/>
              <a:t> Ausführen der </a:t>
            </a:r>
            <a:r>
              <a:rPr lang="de-DE" altLang="de-DE" sz="1000" b="1" baseline="0" dirty="0"/>
              <a:t>Suche</a:t>
            </a:r>
            <a:r>
              <a:rPr lang="de-DE" altLang="de-DE" sz="1000" baseline="0" dirty="0"/>
              <a:t> ist zwingend erforderlich, bevor Sie einen neuen Benutzer anlegen können. </a:t>
            </a:r>
            <a:r>
              <a:rPr lang="de-DE" altLang="de-DE" sz="1000" dirty="0"/>
              <a:t>Bleibt die Tabelle leer, können Sie den Benutzer mit </a:t>
            </a:r>
            <a:r>
              <a:rPr lang="de-DE" altLang="de-DE" sz="1000" b="1" dirty="0"/>
              <a:t>Anlegen</a:t>
            </a:r>
            <a:r>
              <a:rPr lang="de-DE" altLang="de-DE" sz="1000" dirty="0"/>
              <a:t> berechtigen.</a:t>
            </a:r>
            <a:endParaRPr lang="de-DE" altLang="de-DE" sz="1000"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5</a:t>
            </a:fld>
            <a:endParaRPr lang="de-DE" altLang="de-DE" dirty="0"/>
          </a:p>
        </p:txBody>
      </p:sp>
      <p:sp>
        <p:nvSpPr>
          <p:cNvPr id="3" name="Fußzeilenplatzhalter 2">
            <a:extLst>
              <a:ext uri="{FF2B5EF4-FFF2-40B4-BE49-F238E27FC236}">
                <a16:creationId xmlns:a16="http://schemas.microsoft.com/office/drawing/2014/main" id="{47CBE32D-C387-4CBD-B380-0E5040470CFF}"/>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endParaRPr lang="de-DE" altLang="de-DE"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6</a:t>
            </a:fld>
            <a:endParaRPr lang="de-DE" altLang="de-DE" dirty="0"/>
          </a:p>
        </p:txBody>
      </p:sp>
      <p:sp>
        <p:nvSpPr>
          <p:cNvPr id="3" name="Fußzeilenplatzhalter 2">
            <a:extLst>
              <a:ext uri="{FF2B5EF4-FFF2-40B4-BE49-F238E27FC236}">
                <a16:creationId xmlns:a16="http://schemas.microsoft.com/office/drawing/2014/main" id="{F2EA5D2C-08D7-4DAB-B87B-949CA4917A99}"/>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r>
              <a:rPr lang="de-DE" altLang="de-DE" sz="1000" i="1" dirty="0">
                <a:solidFill>
                  <a:schemeClr val="bg1">
                    <a:lumMod val="50000"/>
                  </a:schemeClr>
                </a:solidFill>
              </a:rPr>
              <a:t>Bei der </a:t>
            </a:r>
            <a:r>
              <a:rPr lang="de-DE" altLang="de-DE" sz="1000" i="1" baseline="0" dirty="0">
                <a:solidFill>
                  <a:schemeClr val="bg1">
                    <a:lumMod val="50000"/>
                  </a:schemeClr>
                </a:solidFill>
              </a:rPr>
              <a:t>Einzelplatzversion kann es manchmal und speziell beim Import von Daten (einschließlich des Inhaltsupdates) dazu kommen, dass die Datenbank beschädigt wird. Die Ursache dafür ist unklar. Daher empfehlen wir, vor einem Import von Daten zunächst eine Datenbanksicherung durchzuführen (siehe Installationsanleitung für die Einzelplatzversion unter Kapitel 5.1 und hier im »</a:t>
            </a:r>
            <a:r>
              <a:rPr lang="de-DE" altLang="de-DE" sz="1000" i="1" cap="small" baseline="0" dirty="0">
                <a:solidFill>
                  <a:schemeClr val="bg1">
                    <a:lumMod val="50000"/>
                  </a:schemeClr>
                </a:solidFill>
              </a:rPr>
              <a:t>Baustein</a:t>
            </a:r>
            <a:r>
              <a:rPr lang="de-DE" altLang="de-DE" sz="1000" i="1" baseline="0" dirty="0">
                <a:solidFill>
                  <a:schemeClr val="bg1">
                    <a:lumMod val="50000"/>
                  </a:schemeClr>
                </a:solidFill>
              </a:rPr>
              <a:t> 5 ▪ HH-Admin und IT-Admin«). Dazu sind bei der Einzelplatzversion keine IT-Kenntnisse nötig.</a:t>
            </a:r>
          </a:p>
          <a:p>
            <a:pPr eaLnBrk="1" hangingPunct="1"/>
            <a:r>
              <a:rPr lang="de-DE" altLang="de-DE" sz="1000" i="1" baseline="0" dirty="0">
                <a:solidFill>
                  <a:schemeClr val="bg1">
                    <a:lumMod val="50000"/>
                  </a:schemeClr>
                </a:solidFill>
              </a:rPr>
              <a:t>Eine Beschädigung der Datenbank hat zur Folge, dass sie entweder nicht mehr geöffnet werden kann (beim Starten des Programms kommt eine Systemfehlermeldung bzw. „Status Code: 500“) oder dass manche Funktionen nicht mehr ausgeführt werden können (es erscheinen ebenfalls Fehlermeldungen).</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i="1" baseline="0" dirty="0">
                <a:solidFill>
                  <a:schemeClr val="bg1">
                    <a:lumMod val="50000"/>
                  </a:schemeClr>
                </a:solidFill>
              </a:rPr>
              <a:t>Nicht betroffen davon sind der Export von Daten aus einer Einzelplatzversion und der anschließende Import dieser Daten in eine VM-/Serverversion.</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7</a:t>
            </a:fld>
            <a:endParaRPr lang="de-DE" altLang="de-DE" dirty="0"/>
          </a:p>
        </p:txBody>
      </p:sp>
      <p:sp>
        <p:nvSpPr>
          <p:cNvPr id="3" name="Fußzeilenplatzhalter 2">
            <a:extLst>
              <a:ext uri="{FF2B5EF4-FFF2-40B4-BE49-F238E27FC236}">
                <a16:creationId xmlns:a16="http://schemas.microsoft.com/office/drawing/2014/main" id="{71A0D195-6686-4878-9E9A-1F6D993E28A0}"/>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r>
              <a:rPr lang="de-DE" altLang="de-DE" sz="1000" dirty="0">
                <a:solidFill>
                  <a:schemeClr val="tx1"/>
                </a:solidFill>
              </a:rPr>
              <a:t>Beim Schützen einer Organisationseinheit wird automatisch die Gesamtstruktur bis nach ganz unten geschützt. Im Gegensatz dazu funktioniert das Aufheben des Schutzes nur „etagenweise“. Sind unterhalb der markierten Organisationseinheit weitere Organisationseinheiten angelegt, bleiben sie geschützt. Sie müssen sie einzeln „</a:t>
            </a:r>
            <a:r>
              <a:rPr lang="de-DE" altLang="de-DE" sz="1000" dirty="0" err="1">
                <a:solidFill>
                  <a:schemeClr val="tx1"/>
                </a:solidFill>
              </a:rPr>
              <a:t>entschützen</a:t>
            </a:r>
            <a:r>
              <a:rPr lang="de-DE" altLang="de-DE" sz="1000" dirty="0">
                <a:solidFill>
                  <a:schemeClr val="tx1"/>
                </a:solidFill>
              </a:rPr>
              <a:t>“.</a:t>
            </a:r>
            <a:endParaRPr lang="de-DE" sz="100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8</a:t>
            </a:fld>
            <a:endParaRPr lang="de-DE" altLang="de-DE" dirty="0"/>
          </a:p>
        </p:txBody>
      </p:sp>
      <p:sp>
        <p:nvSpPr>
          <p:cNvPr id="3" name="Fußzeilenplatzhalter 2">
            <a:extLst>
              <a:ext uri="{FF2B5EF4-FFF2-40B4-BE49-F238E27FC236}">
                <a16:creationId xmlns:a16="http://schemas.microsoft.com/office/drawing/2014/main" id="{0AED6718-C853-43AB-A923-5E4A5B43BECB}"/>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endParaRPr lang="de-DE" altLang="de-DE"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9</a:t>
            </a:fld>
            <a:endParaRPr lang="de-DE" altLang="de-DE" dirty="0"/>
          </a:p>
        </p:txBody>
      </p:sp>
      <p:sp>
        <p:nvSpPr>
          <p:cNvPr id="3" name="Fußzeilenplatzhalter 2">
            <a:extLst>
              <a:ext uri="{FF2B5EF4-FFF2-40B4-BE49-F238E27FC236}">
                <a16:creationId xmlns:a16="http://schemas.microsoft.com/office/drawing/2014/main" id="{35EB428B-54EF-4536-9812-3AF87F6DE9D4}"/>
              </a:ext>
            </a:extLst>
          </p:cNvPr>
          <p:cNvSpPr>
            <a:spLocks noGrp="1"/>
          </p:cNvSpPr>
          <p:nvPr>
            <p:ph type="ftr" sz="quarter" idx="4"/>
          </p:nvPr>
        </p:nvSpPr>
        <p:spPr/>
        <p:txBody>
          <a:bodyPr/>
          <a:lstStyle/>
          <a:p>
            <a:pPr>
              <a:defRPr/>
            </a:pPr>
            <a:r>
              <a:rPr lang="de-DE" altLang="de-DE"/>
              <a:t>BAUSTEIN 5 ▪ HH-Administrator und IT-Administration</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pic>
        <p:nvPicPr>
          <p:cNvPr id="7" name="Picture 2" descr="Quellbild anzeigen"/>
          <p:cNvPicPr>
            <a:picLocks noChangeArrowheads="1"/>
          </p:cNvPicPr>
          <p:nvPr userDrawn="1"/>
        </p:nvPicPr>
        <p:blipFill>
          <a:blip r:embed="rId2" cstate="print">
            <a:extLst>
              <a:ext uri="{BEBA8EAE-BF5A-486C-A8C5-ECC9F3942E4B}">
                <a14:imgProps xmlns:a14="http://schemas.microsoft.com/office/drawing/2010/main">
                  <a14:imgLayer r:embed="rId3">
                    <a14:imgEffect>
                      <a14:artisticMarker/>
                    </a14:imgEffect>
                    <a14:imgEffect>
                      <a14:sharpenSoften amount="-10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8841488" y="224704"/>
            <a:ext cx="504000" cy="540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1" descr="02-DGUV PPT_Fuß-Folgeseite_3zu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600" y="6581775"/>
            <a:ext cx="9923199"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4"/>
          <p:cNvSpPr txBox="1">
            <a:spLocks noChangeArrowheads="1"/>
          </p:cNvSpPr>
          <p:nvPr userDrawn="1"/>
        </p:nvSpPr>
        <p:spPr bwMode="auto">
          <a:xfrm>
            <a:off x="478103" y="6565900"/>
            <a:ext cx="8843698"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charset="0"/>
              </a:defRPr>
            </a:lvl1pPr>
            <a:lvl2pPr marL="1274763" indent="-285750">
              <a:defRPr>
                <a:solidFill>
                  <a:schemeClr val="tx1"/>
                </a:solidFill>
                <a:latin typeface="Arial" charset="0"/>
              </a:defRPr>
            </a:lvl2pPr>
            <a:lvl3pPr marL="1682750" indent="-228600">
              <a:defRPr>
                <a:solidFill>
                  <a:schemeClr val="tx1"/>
                </a:solidFill>
                <a:latin typeface="Arial" charset="0"/>
              </a:defRPr>
            </a:lvl3pPr>
            <a:lvl4pPr marL="2090738" indent="-228600">
              <a:defRPr>
                <a:solidFill>
                  <a:schemeClr val="tx1"/>
                </a:solidFill>
                <a:latin typeface="Arial" charset="0"/>
              </a:defRPr>
            </a:lvl4pPr>
            <a:lvl5pPr marL="2498725" indent="-228600">
              <a:defRPr>
                <a:solidFill>
                  <a:schemeClr val="tx1"/>
                </a:solidFill>
                <a:latin typeface="Arial" charset="0"/>
              </a:defRPr>
            </a:lvl5pPr>
            <a:lvl6pPr marL="2955925" indent="-228600" fontAlgn="base">
              <a:spcBef>
                <a:spcPct val="0"/>
              </a:spcBef>
              <a:spcAft>
                <a:spcPct val="0"/>
              </a:spcAft>
              <a:defRPr>
                <a:solidFill>
                  <a:schemeClr val="tx1"/>
                </a:solidFill>
                <a:latin typeface="Arial" charset="0"/>
              </a:defRPr>
            </a:lvl6pPr>
            <a:lvl7pPr marL="3413125" indent="-228600" fontAlgn="base">
              <a:spcBef>
                <a:spcPct val="0"/>
              </a:spcBef>
              <a:spcAft>
                <a:spcPct val="0"/>
              </a:spcAft>
              <a:defRPr>
                <a:solidFill>
                  <a:schemeClr val="tx1"/>
                </a:solidFill>
                <a:latin typeface="Arial" charset="0"/>
              </a:defRPr>
            </a:lvl7pPr>
            <a:lvl8pPr marL="3870325" indent="-228600" fontAlgn="base">
              <a:spcBef>
                <a:spcPct val="0"/>
              </a:spcBef>
              <a:spcAft>
                <a:spcPct val="0"/>
              </a:spcAft>
              <a:defRPr>
                <a:solidFill>
                  <a:schemeClr val="tx1"/>
                </a:solidFill>
                <a:latin typeface="Arial" charset="0"/>
              </a:defRPr>
            </a:lvl8pPr>
            <a:lvl9pPr marL="4327525" indent="-228600" fontAlgn="base">
              <a:spcBef>
                <a:spcPct val="0"/>
              </a:spcBef>
              <a:spcAft>
                <a:spcPct val="0"/>
              </a:spcAft>
              <a:defRPr>
                <a:solidFill>
                  <a:schemeClr val="tx1"/>
                </a:solidFill>
                <a:latin typeface="Arial" charset="0"/>
              </a:defRPr>
            </a:lvl9pPr>
          </a:lstStyle>
          <a:p>
            <a:pPr defTabSz="896938">
              <a:tabLst>
                <a:tab pos="541338" algn="l"/>
              </a:tabLst>
              <a:defRPr/>
            </a:pPr>
            <a:fld id="{0CA60BAA-6C6C-44F0-AA34-9F6378A3CAC5}" type="slidenum">
              <a:rPr lang="de-DE" altLang="de-DE" sz="1000" smtClean="0">
                <a:solidFill>
                  <a:schemeClr val="bg1"/>
                </a:solidFill>
              </a:rPr>
              <a:pPr defTabSz="896938">
                <a:tabLst>
                  <a:tab pos="541338" algn="l"/>
                </a:tabLst>
                <a:defRPr/>
              </a:pPr>
              <a:t>‹Nr.›</a:t>
            </a:fld>
            <a:r>
              <a:rPr lang="de-DE" altLang="de-DE" sz="1000" dirty="0">
                <a:solidFill>
                  <a:schemeClr val="bg1"/>
                </a:solidFill>
              </a:rPr>
              <a:t>	Unfallversicherung Bund und Bahn | Handlungshilfe 4.0           B</a:t>
            </a:r>
            <a:r>
              <a:rPr lang="de-DE" altLang="de-DE" sz="800" b="1" dirty="0">
                <a:solidFill>
                  <a:schemeClr val="bg1"/>
                </a:solidFill>
              </a:rPr>
              <a:t>AUSTEIN</a:t>
            </a:r>
            <a:r>
              <a:rPr lang="de-DE" altLang="de-DE" sz="1000" dirty="0">
                <a:solidFill>
                  <a:schemeClr val="bg1"/>
                </a:solidFill>
              </a:rPr>
              <a:t> 5 ▪ HH-Administrator</a:t>
            </a:r>
            <a:r>
              <a:rPr lang="de-DE" altLang="de-DE" sz="1000" baseline="0" dirty="0">
                <a:solidFill>
                  <a:schemeClr val="bg1"/>
                </a:solidFill>
              </a:rPr>
              <a:t> und IT-Administration</a:t>
            </a:r>
            <a:r>
              <a:rPr lang="de-DE" altLang="de-DE" sz="1000" dirty="0">
                <a:solidFill>
                  <a:schemeClr val="bg1"/>
                </a:solidFill>
              </a:rPr>
              <a:t>	            	</a:t>
            </a:r>
            <a:r>
              <a:rPr lang="de-DE" altLang="de-DE" sz="1000" baseline="0" dirty="0">
                <a:solidFill>
                  <a:schemeClr val="bg1"/>
                </a:solidFill>
              </a:rPr>
              <a:t>       </a:t>
            </a:r>
            <a:r>
              <a:rPr lang="de-DE" altLang="de-DE" sz="1000" dirty="0">
                <a:solidFill>
                  <a:schemeClr val="bg1"/>
                </a:solidFill>
              </a:rPr>
              <a:t>04/2024</a:t>
            </a:r>
          </a:p>
        </p:txBody>
      </p:sp>
      <p:sp>
        <p:nvSpPr>
          <p:cNvPr id="2" name="Titel 1"/>
          <p:cNvSpPr>
            <a:spLocks noGrp="1"/>
          </p:cNvSpPr>
          <p:nvPr>
            <p:ph type="title"/>
          </p:nvPr>
        </p:nvSpPr>
        <p:spPr/>
        <p:txBody>
          <a:bodyPr rtlCol="0">
            <a:noAutofit/>
          </a:bodyPr>
          <a:lstStyle>
            <a:lvl1pPr algn="l">
              <a:defRPr lang="de-DE"/>
            </a:lvl1pPr>
          </a:lstStyle>
          <a:p>
            <a:pPr lvl="0"/>
            <a:r>
              <a:rPr lang="de-DE"/>
              <a:t>Titelmasterformat durch Klicken bearbeiten</a:t>
            </a:r>
            <a:endParaRPr lang="de-DE" dirty="0"/>
          </a:p>
        </p:txBody>
      </p:sp>
      <p:sp>
        <p:nvSpPr>
          <p:cNvPr id="3" name="Inhaltsplatzhalter 2"/>
          <p:cNvSpPr>
            <a:spLocks noGrp="1"/>
          </p:cNvSpPr>
          <p:nvPr>
            <p:ph idx="1"/>
          </p:nvPr>
        </p:nvSpPr>
        <p:spPr>
          <a:xfrm>
            <a:off x="506506" y="1628800"/>
            <a:ext cx="8915400" cy="4525963"/>
          </a:xfrm>
        </p:spPr>
        <p:txBody>
          <a:bodyPr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87533612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95300" y="620714"/>
            <a:ext cx="7500012"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Titelmasterformat durch Klicken bearbeiten</a:t>
            </a:r>
          </a:p>
        </p:txBody>
      </p:sp>
      <p:sp>
        <p:nvSpPr>
          <p:cNvPr id="1027" name="Textplatzhalter 2"/>
          <p:cNvSpPr>
            <a:spLocks noGrp="1"/>
          </p:cNvSpPr>
          <p:nvPr>
            <p:ph type="body" idx="1"/>
          </p:nvPr>
        </p:nvSpPr>
        <p:spPr bwMode="auto">
          <a:xfrm>
            <a:off x="507340" y="1628775"/>
            <a:ext cx="8903361" cy="449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Tree>
  </p:cSld>
  <p:clrMap bg1="lt1" tx1="dk1" bg2="lt2" tx2="dk2" accent1="accent1" accent2="accent2" accent3="accent3" accent4="accent4" accent5="accent5" accent6="accent6" hlink="hlink" folHlink="folHlink"/>
  <p:sldLayoutIdLst>
    <p:sldLayoutId id="2147483734" r:id="rId1"/>
  </p:sldLayoutIdLst>
  <p:txStyles>
    <p:titleStyle>
      <a:lvl1pPr algn="ctr" rtl="0" eaLnBrk="0" fontAlgn="base" hangingPunct="0">
        <a:spcBef>
          <a:spcPct val="0"/>
        </a:spcBef>
        <a:spcAft>
          <a:spcPct val="0"/>
        </a:spcAft>
        <a:defRPr lang="de-DE" sz="2400" b="1" kern="1200">
          <a:solidFill>
            <a:srgbClr val="1B367A"/>
          </a:solidFill>
          <a:latin typeface="+mj-lt"/>
          <a:ea typeface="+mj-ea"/>
          <a:cs typeface="+mj-cs"/>
        </a:defRPr>
      </a:lvl1pPr>
      <a:lvl2pPr algn="ctr" rtl="0" eaLnBrk="0" fontAlgn="base" hangingPunct="0">
        <a:spcBef>
          <a:spcPct val="0"/>
        </a:spcBef>
        <a:spcAft>
          <a:spcPct val="0"/>
        </a:spcAft>
        <a:defRPr sz="2400" b="1">
          <a:solidFill>
            <a:srgbClr val="1B367A"/>
          </a:solidFill>
          <a:latin typeface="Arial" charset="0"/>
          <a:cs typeface="Arial" charset="0"/>
        </a:defRPr>
      </a:lvl2pPr>
      <a:lvl3pPr algn="ctr" rtl="0" eaLnBrk="0" fontAlgn="base" hangingPunct="0">
        <a:spcBef>
          <a:spcPct val="0"/>
        </a:spcBef>
        <a:spcAft>
          <a:spcPct val="0"/>
        </a:spcAft>
        <a:defRPr sz="2400" b="1">
          <a:solidFill>
            <a:srgbClr val="1B367A"/>
          </a:solidFill>
          <a:latin typeface="Arial" charset="0"/>
          <a:cs typeface="Arial" charset="0"/>
        </a:defRPr>
      </a:lvl3pPr>
      <a:lvl4pPr algn="ctr" rtl="0" eaLnBrk="0" fontAlgn="base" hangingPunct="0">
        <a:spcBef>
          <a:spcPct val="0"/>
        </a:spcBef>
        <a:spcAft>
          <a:spcPct val="0"/>
        </a:spcAft>
        <a:defRPr sz="2400" b="1">
          <a:solidFill>
            <a:srgbClr val="1B367A"/>
          </a:solidFill>
          <a:latin typeface="Arial" charset="0"/>
          <a:cs typeface="Arial" charset="0"/>
        </a:defRPr>
      </a:lvl4pPr>
      <a:lvl5pPr algn="ctr" rtl="0" eaLnBrk="0" fontAlgn="base" hangingPunct="0">
        <a:spcBef>
          <a:spcPct val="0"/>
        </a:spcBef>
        <a:spcAft>
          <a:spcPct val="0"/>
        </a:spcAft>
        <a:defRPr sz="2400" b="1">
          <a:solidFill>
            <a:srgbClr val="1B367A"/>
          </a:solidFill>
          <a:latin typeface="Arial" charset="0"/>
          <a:cs typeface="Arial" charset="0"/>
        </a:defRPr>
      </a:lvl5pPr>
      <a:lvl6pPr marL="457200" algn="ctr" rtl="0" fontAlgn="base">
        <a:spcBef>
          <a:spcPct val="0"/>
        </a:spcBef>
        <a:spcAft>
          <a:spcPct val="0"/>
        </a:spcAft>
        <a:defRPr sz="2400" b="1">
          <a:solidFill>
            <a:srgbClr val="1B367A"/>
          </a:solidFill>
          <a:latin typeface="Arial" charset="0"/>
          <a:cs typeface="Arial" charset="0"/>
        </a:defRPr>
      </a:lvl6pPr>
      <a:lvl7pPr marL="914400" algn="ctr" rtl="0" fontAlgn="base">
        <a:spcBef>
          <a:spcPct val="0"/>
        </a:spcBef>
        <a:spcAft>
          <a:spcPct val="0"/>
        </a:spcAft>
        <a:defRPr sz="2400" b="1">
          <a:solidFill>
            <a:srgbClr val="1B367A"/>
          </a:solidFill>
          <a:latin typeface="Arial" charset="0"/>
          <a:cs typeface="Arial" charset="0"/>
        </a:defRPr>
      </a:lvl7pPr>
      <a:lvl8pPr marL="1371600" algn="ctr" rtl="0" fontAlgn="base">
        <a:spcBef>
          <a:spcPct val="0"/>
        </a:spcBef>
        <a:spcAft>
          <a:spcPct val="0"/>
        </a:spcAft>
        <a:defRPr sz="2400" b="1">
          <a:solidFill>
            <a:srgbClr val="1B367A"/>
          </a:solidFill>
          <a:latin typeface="Arial" charset="0"/>
          <a:cs typeface="Arial" charset="0"/>
        </a:defRPr>
      </a:lvl8pPr>
      <a:lvl9pPr marL="1828800" algn="ctr" rtl="0" fontAlgn="base">
        <a:spcBef>
          <a:spcPct val="0"/>
        </a:spcBef>
        <a:spcAft>
          <a:spcPct val="0"/>
        </a:spcAft>
        <a:defRPr sz="2400" b="1">
          <a:solidFill>
            <a:srgbClr val="1B367A"/>
          </a:solidFill>
          <a:latin typeface="Arial" charset="0"/>
          <a:cs typeface="Arial" charset="0"/>
        </a:defRPr>
      </a:lvl9pPr>
    </p:titleStyle>
    <p:bodyStyle>
      <a:lvl1pPr marL="266700" indent="-266700"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1pPr>
      <a:lvl2pPr marL="804863"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2pPr>
      <a:lvl3pPr marL="1343025"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3pPr>
      <a:lvl4pPr marL="1881188"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4pPr>
      <a:lvl5pPr marL="2419350"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3"/>
          <p:cNvGrpSpPr/>
          <p:nvPr/>
        </p:nvGrpSpPr>
        <p:grpSpPr>
          <a:xfrm>
            <a:off x="-15552" y="0"/>
            <a:ext cx="9934252" cy="6885384"/>
            <a:chOff x="0" y="0"/>
            <a:chExt cx="9906000" cy="6885384"/>
          </a:xfrm>
        </p:grpSpPr>
        <p:sp>
          <p:nvSpPr>
            <p:cNvPr id="6" name="Rechteck 5">
              <a:extLst>
                <a:ext uri="{FF2B5EF4-FFF2-40B4-BE49-F238E27FC236}">
                  <a16:creationId xmlns:a16="http://schemas.microsoft.com/office/drawing/2014/main" id="{4291EBDD-381A-9B41-A0BB-9638D893AFCB}"/>
                </a:ext>
              </a:extLst>
            </p:cNvPr>
            <p:cNvSpPr/>
            <p:nvPr/>
          </p:nvSpPr>
          <p:spPr>
            <a:xfrm>
              <a:off x="0" y="1160465"/>
              <a:ext cx="9906000" cy="5697537"/>
            </a:xfrm>
            <a:prstGeom prst="rect">
              <a:avLst/>
            </a:prstGeom>
            <a:solidFill>
              <a:srgbClr val="0049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Rechteck 1"/>
            <p:cNvSpPr/>
            <p:nvPr/>
          </p:nvSpPr>
          <p:spPr>
            <a:xfrm>
              <a:off x="0" y="0"/>
              <a:ext cx="9906000" cy="1160465"/>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a:extLst>
                <a:ext uri="{FF2B5EF4-FFF2-40B4-BE49-F238E27FC236}">
                  <a16:creationId xmlns:a16="http://schemas.microsoft.com/office/drawing/2014/main" id="{59F31C2A-1296-F543-B739-A029320E3C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034" y="229642"/>
              <a:ext cx="2132655" cy="741177"/>
            </a:xfrm>
            <a:prstGeom prst="rect">
              <a:avLst/>
            </a:prstGeom>
          </p:spPr>
        </p:pic>
        <p:pic>
          <p:nvPicPr>
            <p:cNvPr id="1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9224" y="1772047"/>
              <a:ext cx="1987550" cy="511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bwMode="auto">
            <a:xfrm>
              <a:off x="935567" y="1881188"/>
              <a:ext cx="4992557"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rtlCol="0" anchor="t" anchorCtr="0" compatLnSpc="1">
              <a:prstTxWarp prst="textNoShape">
                <a:avLst/>
              </a:prstTxWarp>
              <a:noAutofit/>
            </a:bodyPr>
            <a:lstStyle>
              <a:lvl1pPr algn="l" rtl="0" eaLnBrk="0" fontAlgn="base" hangingPunct="0">
                <a:spcBef>
                  <a:spcPct val="0"/>
                </a:spcBef>
                <a:spcAft>
                  <a:spcPct val="0"/>
                </a:spcAft>
                <a:defRPr lang="de-DE" sz="3200" b="1" i="0" kern="1200" baseline="0">
                  <a:solidFill>
                    <a:schemeClr val="bg1"/>
                  </a:solidFill>
                  <a:latin typeface="Arial" panose="020B0604020202020204" pitchFamily="34" charset="0"/>
                  <a:ea typeface="+mj-ea"/>
                  <a:cs typeface="+mj-cs"/>
                </a:defRPr>
              </a:lvl1pPr>
              <a:lvl2pPr algn="ctr" rtl="0" eaLnBrk="0" fontAlgn="base" hangingPunct="0">
                <a:spcBef>
                  <a:spcPct val="0"/>
                </a:spcBef>
                <a:spcAft>
                  <a:spcPct val="0"/>
                </a:spcAft>
                <a:defRPr sz="2400" b="1">
                  <a:solidFill>
                    <a:srgbClr val="1B367A"/>
                  </a:solidFill>
                  <a:latin typeface="Arial" charset="0"/>
                  <a:cs typeface="Arial" charset="0"/>
                </a:defRPr>
              </a:lvl2pPr>
              <a:lvl3pPr algn="ctr" rtl="0" eaLnBrk="0" fontAlgn="base" hangingPunct="0">
                <a:spcBef>
                  <a:spcPct val="0"/>
                </a:spcBef>
                <a:spcAft>
                  <a:spcPct val="0"/>
                </a:spcAft>
                <a:defRPr sz="2400" b="1">
                  <a:solidFill>
                    <a:srgbClr val="1B367A"/>
                  </a:solidFill>
                  <a:latin typeface="Arial" charset="0"/>
                  <a:cs typeface="Arial" charset="0"/>
                </a:defRPr>
              </a:lvl3pPr>
              <a:lvl4pPr algn="ctr" rtl="0" eaLnBrk="0" fontAlgn="base" hangingPunct="0">
                <a:spcBef>
                  <a:spcPct val="0"/>
                </a:spcBef>
                <a:spcAft>
                  <a:spcPct val="0"/>
                </a:spcAft>
                <a:defRPr sz="2400" b="1">
                  <a:solidFill>
                    <a:srgbClr val="1B367A"/>
                  </a:solidFill>
                  <a:latin typeface="Arial" charset="0"/>
                  <a:cs typeface="Arial" charset="0"/>
                </a:defRPr>
              </a:lvl4pPr>
              <a:lvl5pPr algn="ctr" rtl="0" eaLnBrk="0" fontAlgn="base" hangingPunct="0">
                <a:spcBef>
                  <a:spcPct val="0"/>
                </a:spcBef>
                <a:spcAft>
                  <a:spcPct val="0"/>
                </a:spcAft>
                <a:defRPr sz="2400" b="1">
                  <a:solidFill>
                    <a:srgbClr val="1B367A"/>
                  </a:solidFill>
                  <a:latin typeface="Arial" charset="0"/>
                  <a:cs typeface="Arial" charset="0"/>
                </a:defRPr>
              </a:lvl5pPr>
              <a:lvl6pPr marL="457200" algn="ctr" rtl="0" fontAlgn="base">
                <a:spcBef>
                  <a:spcPct val="0"/>
                </a:spcBef>
                <a:spcAft>
                  <a:spcPct val="0"/>
                </a:spcAft>
                <a:defRPr sz="2400" b="1">
                  <a:solidFill>
                    <a:srgbClr val="1B367A"/>
                  </a:solidFill>
                  <a:latin typeface="Arial" charset="0"/>
                  <a:cs typeface="Arial" charset="0"/>
                </a:defRPr>
              </a:lvl6pPr>
              <a:lvl7pPr marL="914400" algn="ctr" rtl="0" fontAlgn="base">
                <a:spcBef>
                  <a:spcPct val="0"/>
                </a:spcBef>
                <a:spcAft>
                  <a:spcPct val="0"/>
                </a:spcAft>
                <a:defRPr sz="2400" b="1">
                  <a:solidFill>
                    <a:srgbClr val="1B367A"/>
                  </a:solidFill>
                  <a:latin typeface="Arial" charset="0"/>
                  <a:cs typeface="Arial" charset="0"/>
                </a:defRPr>
              </a:lvl7pPr>
              <a:lvl8pPr marL="1371600" algn="ctr" rtl="0" fontAlgn="base">
                <a:spcBef>
                  <a:spcPct val="0"/>
                </a:spcBef>
                <a:spcAft>
                  <a:spcPct val="0"/>
                </a:spcAft>
                <a:defRPr sz="2400" b="1">
                  <a:solidFill>
                    <a:srgbClr val="1B367A"/>
                  </a:solidFill>
                  <a:latin typeface="Arial" charset="0"/>
                  <a:cs typeface="Arial" charset="0"/>
                </a:defRPr>
              </a:lvl8pPr>
              <a:lvl9pPr marL="1828800" algn="ctr" rtl="0" fontAlgn="base">
                <a:spcBef>
                  <a:spcPct val="0"/>
                </a:spcBef>
                <a:spcAft>
                  <a:spcPct val="0"/>
                </a:spcAft>
                <a:defRPr sz="2400" b="1">
                  <a:solidFill>
                    <a:srgbClr val="1B367A"/>
                  </a:solidFill>
                  <a:latin typeface="Arial" charset="0"/>
                  <a:cs typeface="Arial" charset="0"/>
                </a:defRPr>
              </a:lvl9pPr>
            </a:lstStyle>
            <a:p>
              <a:r>
                <a:rPr lang="de-DE" cap="small" dirty="0"/>
                <a:t>Baustein</a:t>
              </a:r>
              <a:r>
                <a:rPr lang="de-DE" dirty="0"/>
                <a:t> 5</a:t>
              </a:r>
            </a:p>
          </p:txBody>
        </p:sp>
        <p:sp>
          <p:nvSpPr>
            <p:cNvPr id="8" name="Subtitle 2"/>
            <p:cNvSpPr txBox="1">
              <a:spLocks/>
            </p:cNvSpPr>
            <p:nvPr/>
          </p:nvSpPr>
          <p:spPr bwMode="auto">
            <a:xfrm>
              <a:off x="935567" y="3625179"/>
              <a:ext cx="4992556" cy="925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0" anchor="t" anchorCtr="0" compatLnSpc="1">
              <a:prstTxWarp prst="textNoShape">
                <a:avLst/>
              </a:prstTxWarp>
              <a:noAutofit/>
            </a:bodyPr>
            <a:lstStyle>
              <a:lvl1pPr marL="0" indent="0" algn="l" rtl="0" eaLnBrk="0" fontAlgn="base" hangingPunct="0">
                <a:spcBef>
                  <a:spcPct val="0"/>
                </a:spcBef>
                <a:spcAft>
                  <a:spcPts val="600"/>
                </a:spcAft>
                <a:buClr>
                  <a:srgbClr val="FF9900"/>
                </a:buClr>
                <a:buFont typeface="Arial" charset="0"/>
                <a:buNone/>
                <a:defRPr lang="de-DE" sz="2800" kern="1200" baseline="0">
                  <a:solidFill>
                    <a:schemeClr val="bg1"/>
                  </a:solidFill>
                  <a:latin typeface="Arial" panose="020B0604020202020204" pitchFamily="34" charset="0"/>
                  <a:ea typeface="+mn-ea"/>
                  <a:cs typeface="+mn-cs"/>
                </a:defRPr>
              </a:lvl1pPr>
              <a:lvl2pPr marL="457200" indent="0" algn="ctr" rtl="0" eaLnBrk="0" fontAlgn="base" hangingPunct="0">
                <a:spcBef>
                  <a:spcPct val="0"/>
                </a:spcBef>
                <a:spcAft>
                  <a:spcPts val="600"/>
                </a:spcAft>
                <a:buClr>
                  <a:srgbClr val="FF9900"/>
                </a:buClr>
                <a:buFont typeface="Arial" charset="0"/>
                <a:buNone/>
                <a:defRPr lang="de-DE" sz="2000" kern="1200">
                  <a:solidFill>
                    <a:srgbClr val="1B367A"/>
                  </a:solidFill>
                  <a:latin typeface="+mn-lt"/>
                  <a:ea typeface="+mn-ea"/>
                  <a:cs typeface="+mn-cs"/>
                </a:defRPr>
              </a:lvl2pPr>
              <a:lvl3pPr marL="914400" indent="0" algn="ctr" rtl="0" eaLnBrk="0" fontAlgn="base" hangingPunct="0">
                <a:spcBef>
                  <a:spcPct val="0"/>
                </a:spcBef>
                <a:spcAft>
                  <a:spcPts val="600"/>
                </a:spcAft>
                <a:buClr>
                  <a:srgbClr val="FF9900"/>
                </a:buClr>
                <a:buFont typeface="Arial" charset="0"/>
                <a:buNone/>
                <a:defRPr lang="de-DE" sz="1800" kern="1200">
                  <a:solidFill>
                    <a:srgbClr val="1B367A"/>
                  </a:solidFill>
                  <a:latin typeface="+mn-lt"/>
                  <a:ea typeface="+mn-ea"/>
                  <a:cs typeface="+mn-cs"/>
                </a:defRPr>
              </a:lvl3pPr>
              <a:lvl4pPr marL="1371600" indent="0" algn="ctr" rtl="0" eaLnBrk="0" fontAlgn="base" hangingPunct="0">
                <a:spcBef>
                  <a:spcPct val="0"/>
                </a:spcBef>
                <a:spcAft>
                  <a:spcPts val="600"/>
                </a:spcAft>
                <a:buClr>
                  <a:srgbClr val="FF9900"/>
                </a:buClr>
                <a:buFont typeface="Arial" charset="0"/>
                <a:buNone/>
                <a:defRPr lang="de-DE" sz="1600" kern="1200">
                  <a:solidFill>
                    <a:srgbClr val="1B367A"/>
                  </a:solidFill>
                  <a:latin typeface="+mn-lt"/>
                  <a:ea typeface="+mn-ea"/>
                  <a:cs typeface="+mn-cs"/>
                </a:defRPr>
              </a:lvl4pPr>
              <a:lvl5pPr marL="1828800" indent="0" algn="ctr" rtl="0" eaLnBrk="0" fontAlgn="base" hangingPunct="0">
                <a:spcBef>
                  <a:spcPct val="0"/>
                </a:spcBef>
                <a:spcAft>
                  <a:spcPts val="600"/>
                </a:spcAft>
                <a:buClr>
                  <a:srgbClr val="FF9900"/>
                </a:buClr>
                <a:buFont typeface="Arial" charset="0"/>
                <a:buNone/>
                <a:defRPr lang="de-DE" sz="1600" kern="1200">
                  <a:solidFill>
                    <a:srgbClr val="1B367A"/>
                  </a:solidFill>
                  <a:latin typeface="+mn-lt"/>
                  <a:ea typeface="+mn-ea"/>
                  <a:cs typeface="+mn-cs"/>
                </a:defRPr>
              </a:lvl5pPr>
              <a:lvl6pPr marL="22860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9pPr>
            </a:lstStyle>
            <a:p>
              <a:r>
                <a:rPr lang="de-DE" altLang="de-DE" dirty="0"/>
                <a:t>Handlungshilfe-Administrator</a:t>
              </a:r>
            </a:p>
            <a:p>
              <a:r>
                <a:rPr lang="de-DE" altLang="de-DE" dirty="0"/>
                <a:t>und IT-Administration</a:t>
              </a:r>
            </a:p>
            <a:p>
              <a:endParaRPr lang="de-DE" dirty="0"/>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Datenbanksicherung Einzelplatzversion</a:t>
            </a:r>
          </a:p>
        </p:txBody>
      </p:sp>
      <p:sp>
        <p:nvSpPr>
          <p:cNvPr id="14339" name="Inhaltsplatzhalter 2"/>
          <p:cNvSpPr>
            <a:spLocks noGrp="1"/>
          </p:cNvSpPr>
          <p:nvPr>
            <p:ph idx="4294967295"/>
          </p:nvPr>
        </p:nvSpPr>
        <p:spPr>
          <a:xfrm>
            <a:off x="507339" y="1125538"/>
            <a:ext cx="8928000"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de-DE" altLang="de-DE" dirty="0"/>
              <a:t>Bei der Einzelplatzversion liegt die Sicherung der Datenbank in der Verantwortung der Benutzenden. </a:t>
            </a:r>
          </a:p>
          <a:p>
            <a:r>
              <a:rPr lang="de-DE" altLang="de-DE" dirty="0"/>
              <a:t>Die Datenbank </a:t>
            </a:r>
            <a:r>
              <a:rPr lang="de-DE" altLang="de-DE" b="1" dirty="0"/>
              <a:t>handlungshilfe.h2.db </a:t>
            </a:r>
            <a:r>
              <a:rPr lang="de-DE" altLang="de-DE" dirty="0"/>
              <a:t>liegt im Installationspfad unter:</a:t>
            </a:r>
          </a:p>
          <a:p>
            <a:pPr marL="0" indent="0">
              <a:buNone/>
            </a:pPr>
            <a:endParaRPr lang="de-DE" altLang="de-DE" dirty="0"/>
          </a:p>
          <a:p>
            <a:endParaRPr lang="de-DE" altLang="de-DE" dirty="0"/>
          </a:p>
          <a:p>
            <a:endParaRPr lang="de-DE" altLang="de-DE" dirty="0"/>
          </a:p>
          <a:p>
            <a:endParaRPr lang="de-DE" altLang="de-DE" dirty="0"/>
          </a:p>
          <a:p>
            <a:endParaRPr lang="de-DE" altLang="de-DE" dirty="0"/>
          </a:p>
          <a:p>
            <a:endParaRPr lang="de-DE" altLang="de-DE" sz="1000" dirty="0"/>
          </a:p>
          <a:p>
            <a:r>
              <a:rPr lang="de-DE" altLang="de-DE" dirty="0"/>
              <a:t>Zum Sichern der Datenbank gibt es </a:t>
            </a:r>
            <a:r>
              <a:rPr lang="de-DE" altLang="de-DE"/>
              <a:t>drei Varianten: </a:t>
            </a:r>
            <a:endParaRPr lang="de-DE" altLang="de-DE" dirty="0"/>
          </a:p>
          <a:p>
            <a:pPr marL="539750" indent="-539750">
              <a:buNone/>
            </a:pPr>
            <a:r>
              <a:rPr lang="de-DE" altLang="de-DE" dirty="0">
                <a:solidFill>
                  <a:srgbClr val="FF9900"/>
                </a:solidFill>
                <a:sym typeface="Wingdings 3" pitchFamily="18" charset="2"/>
              </a:rPr>
              <a:t>    </a:t>
            </a:r>
            <a:r>
              <a:rPr lang="de-DE" altLang="de-DE" dirty="0">
                <a:sym typeface="Wingdings 3" pitchFamily="18" charset="2"/>
              </a:rPr>
              <a:t> 	</a:t>
            </a:r>
            <a:r>
              <a:rPr lang="de-DE" altLang="de-DE" dirty="0"/>
              <a:t>Variante 1: </a:t>
            </a:r>
            <a:r>
              <a:rPr lang="de-DE" dirty="0"/>
              <a:t>Wenn das Programm auf einem Rechner mit Netzzugang aufgespielt ist, kopieren Sie die Datei </a:t>
            </a:r>
            <a:r>
              <a:rPr lang="de-DE" altLang="de-DE" b="1" dirty="0"/>
              <a:t>handlungshilfe.h2.db </a:t>
            </a:r>
            <a:r>
              <a:rPr lang="de-DE" dirty="0"/>
              <a:t>in einen Ordner, der in einem Netzlaufwerk liegt</a:t>
            </a:r>
            <a:r>
              <a:rPr lang="de-DE" altLang="de-DE" dirty="0"/>
              <a:t>.</a:t>
            </a:r>
            <a:br>
              <a:rPr lang="de-DE" altLang="de-DE" dirty="0"/>
            </a:br>
            <a:endParaRPr lang="de-DE" altLang="de-DE" dirty="0"/>
          </a:p>
          <a:p>
            <a:endParaRPr lang="de-DE" altLang="de-DE" dirty="0"/>
          </a:p>
          <a:p>
            <a:endParaRPr altLang="de-DE"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717" y="2276872"/>
            <a:ext cx="7947847" cy="1903676"/>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Abgerundetes Rechteck 5"/>
          <p:cNvSpPr>
            <a:spLocks noChangeArrowheads="1"/>
          </p:cNvSpPr>
          <p:nvPr/>
        </p:nvSpPr>
        <p:spPr bwMode="auto">
          <a:xfrm>
            <a:off x="3372860" y="2363183"/>
            <a:ext cx="2456440" cy="382009"/>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Tree>
    <p:extLst>
      <p:ext uri="{BB962C8B-B14F-4D97-AF65-F5344CB8AC3E}">
        <p14:creationId xmlns:p14="http://schemas.microsoft.com/office/powerpoint/2010/main" val="3335667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Datenbanksicherung Einzelplatzversion</a:t>
            </a:r>
          </a:p>
        </p:txBody>
      </p:sp>
      <p:sp>
        <p:nvSpPr>
          <p:cNvPr id="14339" name="Inhaltsplatzhalter 2"/>
          <p:cNvSpPr>
            <a:spLocks noGrp="1"/>
          </p:cNvSpPr>
          <p:nvPr>
            <p:ph idx="4294967295"/>
          </p:nvPr>
        </p:nvSpPr>
        <p:spPr>
          <a:xfrm>
            <a:off x="507339" y="1125538"/>
            <a:ext cx="8928000"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buFont typeface="Wingdings 3" pitchFamily="18" charset="2"/>
              <a:buChar char="}"/>
            </a:pPr>
            <a:r>
              <a:rPr lang="de-DE" altLang="de-DE" dirty="0"/>
              <a:t>Variante 2: Direkt im Installationspfad liegt die </a:t>
            </a:r>
            <a:br>
              <a:rPr lang="de-DE" altLang="de-DE" dirty="0"/>
            </a:br>
            <a:r>
              <a:rPr lang="de-DE" altLang="de-DE" dirty="0"/>
              <a:t>Datei </a:t>
            </a:r>
            <a:r>
              <a:rPr lang="de-DE" altLang="de-DE" b="1" dirty="0"/>
              <a:t>Datenbanksicherung_erstellen.bat</a:t>
            </a:r>
            <a:r>
              <a:rPr lang="de-DE" altLang="de-DE" dirty="0"/>
              <a:t>. </a:t>
            </a:r>
            <a:br>
              <a:rPr lang="de-DE" altLang="de-DE" dirty="0"/>
            </a:br>
            <a:r>
              <a:rPr lang="de-DE" altLang="de-DE" dirty="0"/>
              <a:t>Wenn Sie sie doppelklicken, öffnet sich kurz </a:t>
            </a:r>
            <a:br>
              <a:rPr lang="de-DE" altLang="de-DE" dirty="0"/>
            </a:br>
            <a:r>
              <a:rPr lang="de-DE" altLang="de-DE" dirty="0"/>
              <a:t>ein DOS-Fenster. Wenn es sich schließt, </a:t>
            </a:r>
            <a:br>
              <a:rPr lang="de-DE" altLang="de-DE" dirty="0"/>
            </a:br>
            <a:r>
              <a:rPr lang="de-DE" altLang="de-DE" dirty="0"/>
              <a:t>wurde im Ordner </a:t>
            </a:r>
            <a:r>
              <a:rPr lang="de-DE" altLang="de-DE" b="1" dirty="0" err="1"/>
              <a:t>backup</a:t>
            </a:r>
            <a:r>
              <a:rPr lang="de-DE" altLang="de-DE" dirty="0"/>
              <a:t> eine (weitere) </a:t>
            </a:r>
            <a:br>
              <a:rPr lang="de-DE" altLang="de-DE" dirty="0"/>
            </a:br>
            <a:r>
              <a:rPr lang="de-DE" altLang="de-DE" dirty="0"/>
              <a:t>Kopie der Datenbank in einem Ordner mit </a:t>
            </a:r>
            <a:br>
              <a:rPr lang="de-DE" altLang="de-DE" dirty="0"/>
            </a:br>
            <a:r>
              <a:rPr lang="de-DE" altLang="de-DE" dirty="0"/>
              <a:t>Zeitstempel (Datum und Uhrzeit) angelegt.</a:t>
            </a:r>
          </a:p>
          <a:p>
            <a:pPr marL="269875" indent="0">
              <a:buNone/>
            </a:pPr>
            <a:r>
              <a:rPr lang="de-DE" altLang="de-DE" dirty="0"/>
              <a:t>Nachteil dieser</a:t>
            </a:r>
            <a:br>
              <a:rPr lang="de-DE" altLang="de-DE" dirty="0"/>
            </a:br>
            <a:r>
              <a:rPr lang="de-DE" altLang="de-DE" dirty="0"/>
              <a:t>Variante: Läuft die</a:t>
            </a:r>
            <a:br>
              <a:rPr lang="de-DE" altLang="de-DE" dirty="0"/>
            </a:br>
            <a:r>
              <a:rPr lang="de-DE" altLang="de-DE" dirty="0"/>
              <a:t>Einzelplatzversion</a:t>
            </a:r>
            <a:br>
              <a:rPr lang="de-DE" altLang="de-DE" dirty="0"/>
            </a:br>
            <a:r>
              <a:rPr lang="de-DE" altLang="de-DE" dirty="0"/>
              <a:t>auf lokaler Festplatte,</a:t>
            </a:r>
            <a:br>
              <a:rPr lang="de-DE" altLang="de-DE" dirty="0"/>
            </a:br>
            <a:r>
              <a:rPr lang="de-DE" altLang="de-DE" dirty="0"/>
              <a:t>ist auch die Daten-</a:t>
            </a:r>
            <a:br>
              <a:rPr lang="de-DE" altLang="de-DE" dirty="0"/>
            </a:br>
            <a:r>
              <a:rPr lang="de-DE" altLang="de-DE" dirty="0" err="1"/>
              <a:t>sicherung</a:t>
            </a:r>
            <a:r>
              <a:rPr lang="de-DE" altLang="de-DE" dirty="0"/>
              <a:t> nur lokal</a:t>
            </a:r>
            <a:br>
              <a:rPr lang="de-DE" altLang="de-DE" dirty="0"/>
            </a:br>
            <a:r>
              <a:rPr lang="de-DE" altLang="de-DE" dirty="0"/>
              <a:t>abgespeichert.</a:t>
            </a:r>
            <a:endParaRPr altLang="de-DE"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7182" y="1258069"/>
            <a:ext cx="3058431" cy="2098923"/>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Abgerundetes Rechteck 6"/>
          <p:cNvSpPr>
            <a:spLocks noChangeArrowheads="1"/>
          </p:cNvSpPr>
          <p:nvPr/>
        </p:nvSpPr>
        <p:spPr bwMode="auto">
          <a:xfrm>
            <a:off x="6405173" y="1719833"/>
            <a:ext cx="898586" cy="315563"/>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2840" y="3645024"/>
            <a:ext cx="5832773" cy="230569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Line 16"/>
          <p:cNvSpPr>
            <a:spLocks noChangeShapeType="1"/>
          </p:cNvSpPr>
          <p:nvPr/>
        </p:nvSpPr>
        <p:spPr bwMode="auto">
          <a:xfrm rot="-5400000" flipH="1" flipV="1">
            <a:off x="5861750" y="2998856"/>
            <a:ext cx="2185693" cy="258776"/>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Tree>
    <p:extLst>
      <p:ext uri="{BB962C8B-B14F-4D97-AF65-F5344CB8AC3E}">
        <p14:creationId xmlns:p14="http://schemas.microsoft.com/office/powerpoint/2010/main" val="104101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Datenbanksicherung Einzelplatzversion</a:t>
            </a:r>
          </a:p>
        </p:txBody>
      </p:sp>
      <p:sp>
        <p:nvSpPr>
          <p:cNvPr id="14339" name="Inhaltsplatzhalter 2"/>
          <p:cNvSpPr>
            <a:spLocks noGrp="1"/>
          </p:cNvSpPr>
          <p:nvPr>
            <p:ph idx="4294967295"/>
          </p:nvPr>
        </p:nvSpPr>
        <p:spPr>
          <a:xfrm>
            <a:off x="507338" y="1125538"/>
            <a:ext cx="8928000"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buNone/>
            </a:pPr>
            <a:r>
              <a:rPr lang="de-DE" altLang="de-DE" dirty="0">
                <a:solidFill>
                  <a:srgbClr val="FF9900"/>
                </a:solidFill>
                <a:sym typeface="Wingdings 3" pitchFamily="18" charset="2"/>
              </a:rPr>
              <a:t></a:t>
            </a:r>
            <a:r>
              <a:rPr lang="de-DE" altLang="de-DE" dirty="0">
                <a:sym typeface="Wingdings 3" pitchFamily="18" charset="2"/>
              </a:rPr>
              <a:t> 	</a:t>
            </a:r>
            <a:r>
              <a:rPr lang="de-DE" altLang="de-DE" dirty="0"/>
              <a:t>Variante 3: </a:t>
            </a:r>
            <a:r>
              <a:rPr lang="de-DE" dirty="0"/>
              <a:t>Wenn das Programm auf einem </a:t>
            </a:r>
            <a:br>
              <a:rPr lang="de-DE" dirty="0"/>
            </a:br>
            <a:r>
              <a:rPr lang="de-DE" dirty="0"/>
              <a:t>Rechner mit Netzzugang aufgespielt ist, legen</a:t>
            </a:r>
            <a:br>
              <a:rPr lang="de-DE" dirty="0"/>
            </a:br>
            <a:r>
              <a:rPr lang="de-DE" dirty="0"/>
              <a:t>Sie auf einem Netzlaufwerk einen Ordner an </a:t>
            </a:r>
            <a:br>
              <a:rPr lang="de-DE" dirty="0"/>
            </a:br>
            <a:r>
              <a:rPr lang="de-DE" dirty="0"/>
              <a:t>(z. B. unter </a:t>
            </a:r>
            <a:r>
              <a:rPr lang="de-DE" b="1" dirty="0"/>
              <a:t>Z:\ </a:t>
            </a:r>
            <a:r>
              <a:rPr lang="de-DE" dirty="0"/>
              <a:t>den Ordner </a:t>
            </a:r>
            <a:r>
              <a:rPr lang="de-DE" b="1" dirty="0"/>
              <a:t>Sicherung-HH</a:t>
            </a:r>
            <a:r>
              <a:rPr lang="de-DE" dirty="0"/>
              <a:t>).</a:t>
            </a:r>
          </a:p>
          <a:p>
            <a:pPr marL="269875" indent="0">
              <a:buNone/>
            </a:pPr>
            <a:r>
              <a:rPr lang="de-DE" dirty="0"/>
              <a:t>Im Installationspfad der Einzelplatzversion</a:t>
            </a:r>
            <a:br>
              <a:rPr lang="de-DE" dirty="0"/>
            </a:br>
            <a:r>
              <a:rPr lang="de-DE" dirty="0"/>
              <a:t>klicken Sie mit der rechten Maustaste auf die </a:t>
            </a:r>
            <a:br>
              <a:rPr lang="de-DE" dirty="0"/>
            </a:br>
            <a:r>
              <a:rPr lang="de-DE" dirty="0"/>
              <a:t>Datei </a:t>
            </a:r>
            <a:r>
              <a:rPr lang="de-DE" altLang="de-DE" b="1" dirty="0"/>
              <a:t>Datenbanksicherung_erstellen.bat </a:t>
            </a:r>
            <a:br>
              <a:rPr lang="de-DE" altLang="de-DE" b="1" dirty="0"/>
            </a:br>
            <a:r>
              <a:rPr lang="de-DE" altLang="de-DE" dirty="0"/>
              <a:t>und auf </a:t>
            </a:r>
            <a:r>
              <a:rPr lang="de-DE" altLang="de-DE" b="1" dirty="0"/>
              <a:t>Bearbeiten</a:t>
            </a:r>
            <a:r>
              <a:rPr lang="de-DE" altLang="de-DE" dirty="0"/>
              <a:t>.</a:t>
            </a:r>
          </a:p>
          <a:p>
            <a:pPr marL="269875" indent="0">
              <a:buNone/>
            </a:pPr>
            <a:r>
              <a:rPr lang="de-DE" altLang="de-DE" dirty="0"/>
              <a:t>In der vierten Zeile ersetzen </a:t>
            </a:r>
            <a:br>
              <a:rPr lang="de-DE" altLang="de-DE" dirty="0"/>
            </a:br>
            <a:r>
              <a:rPr lang="de-DE" altLang="de-DE" dirty="0"/>
              <a:t>Sie den Eintrag zwischen den </a:t>
            </a:r>
            <a:br>
              <a:rPr lang="de-DE" altLang="de-DE" dirty="0"/>
            </a:br>
            <a:r>
              <a:rPr lang="de-DE" altLang="de-DE" dirty="0"/>
              <a:t>Gänsefüßchen durch den Pfad </a:t>
            </a:r>
            <a:br>
              <a:rPr lang="de-DE" altLang="de-DE" dirty="0"/>
            </a:br>
            <a:r>
              <a:rPr lang="de-DE" altLang="de-DE" dirty="0"/>
              <a:t>Ihres Ordners, im Beispiel also </a:t>
            </a:r>
            <a:br>
              <a:rPr lang="de-DE" altLang="de-DE" dirty="0"/>
            </a:br>
            <a:r>
              <a:rPr lang="de-DE" altLang="de-DE" dirty="0"/>
              <a:t>durch „</a:t>
            </a:r>
            <a:r>
              <a:rPr lang="de-DE" altLang="de-DE" b="1" dirty="0"/>
              <a:t>Z:\Sicherung-HH</a:t>
            </a:r>
            <a:r>
              <a:rPr lang="de-DE" altLang="de-DE" dirty="0"/>
              <a:t>“. </a:t>
            </a:r>
          </a:p>
          <a:p>
            <a:pPr marL="269875" indent="0">
              <a:buNone/>
            </a:pPr>
            <a:r>
              <a:rPr lang="de-DE" altLang="de-DE" dirty="0"/>
              <a:t>Ab sofort wird die Datenbank</a:t>
            </a:r>
            <a:br>
              <a:rPr lang="de-DE" altLang="de-DE" dirty="0"/>
            </a:br>
            <a:r>
              <a:rPr lang="de-DE" altLang="de-DE" dirty="0"/>
              <a:t>im festgelegten Ordner auf dem Netzlaufwerk gespeichert, wenn Sie die </a:t>
            </a:r>
            <a:r>
              <a:rPr lang="de-DE" dirty="0"/>
              <a:t>Datei </a:t>
            </a:r>
            <a:r>
              <a:rPr lang="de-DE" altLang="de-DE" b="1" dirty="0"/>
              <a:t>Datenbanksicherung_erstellen.bat</a:t>
            </a:r>
            <a:r>
              <a:rPr lang="de-DE" altLang="de-DE" dirty="0"/>
              <a:t> doppelklicken.</a:t>
            </a:r>
            <a:br>
              <a:rPr lang="de-DE" altLang="de-DE" dirty="0"/>
            </a:br>
            <a:r>
              <a:rPr lang="de-DE" altLang="de-DE" dirty="0"/>
              <a:t> </a:t>
            </a:r>
          </a:p>
          <a:p>
            <a:endParaRPr altLang="de-DE"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8073" y="1268760"/>
            <a:ext cx="2897415" cy="2403015"/>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504519" y="3933055"/>
            <a:ext cx="4806408" cy="1470217"/>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Abgerundetes Rechteck 6"/>
          <p:cNvSpPr>
            <a:spLocks noChangeArrowheads="1"/>
          </p:cNvSpPr>
          <p:nvPr/>
        </p:nvSpPr>
        <p:spPr bwMode="auto">
          <a:xfrm>
            <a:off x="7356615" y="3140188"/>
            <a:ext cx="989458" cy="315563"/>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Tree>
    <p:extLst>
      <p:ext uri="{BB962C8B-B14F-4D97-AF65-F5344CB8AC3E}">
        <p14:creationId xmlns:p14="http://schemas.microsoft.com/office/powerpoint/2010/main" val="40298945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Datenbanksicherung Einzelplatzversion</a:t>
            </a:r>
          </a:p>
        </p:txBody>
      </p:sp>
      <p:sp>
        <p:nvSpPr>
          <p:cNvPr id="8" name="Inhaltsplatzhalter 2"/>
          <p:cNvSpPr>
            <a:spLocks noGrp="1"/>
          </p:cNvSpPr>
          <p:nvPr>
            <p:ph idx="4294967295"/>
          </p:nvPr>
        </p:nvSpPr>
        <p:spPr>
          <a:xfrm>
            <a:off x="507339" y="1125538"/>
            <a:ext cx="8928000"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de-DE" altLang="de-DE" dirty="0"/>
              <a:t>Wird die Datenbanksicherung benötigt, öffnen Sie den Ordner mit der letzten gesicherten Datei. </a:t>
            </a:r>
          </a:p>
          <a:p>
            <a:r>
              <a:rPr lang="de-DE" altLang="de-DE" dirty="0"/>
              <a:t>Kopieren Sie die</a:t>
            </a:r>
            <a:r>
              <a:rPr lang="de-DE" dirty="0"/>
              <a:t> Datei </a:t>
            </a:r>
            <a:r>
              <a:rPr lang="de-DE" altLang="de-DE" b="1" dirty="0"/>
              <a:t>handlungshilfe.h2.db</a:t>
            </a:r>
            <a:r>
              <a:rPr lang="de-DE" altLang="de-DE" dirty="0"/>
              <a:t> und fügen Sie sie im Installationspfad in den Ordner </a:t>
            </a:r>
            <a:r>
              <a:rPr lang="de-DE" altLang="de-DE" b="1" dirty="0" err="1"/>
              <a:t>database</a:t>
            </a:r>
            <a:r>
              <a:rPr lang="de-DE" altLang="de-DE" dirty="0"/>
              <a:t> ein. Die andere Datenbank können Sie dabei ersetzen.</a:t>
            </a:r>
          </a:p>
          <a:p>
            <a:endParaRPr altLang="de-DE" dirty="0"/>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717" y="2965484"/>
            <a:ext cx="7947847" cy="1903676"/>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Abgerundetes Rechteck 9"/>
          <p:cNvSpPr>
            <a:spLocks noChangeArrowheads="1"/>
          </p:cNvSpPr>
          <p:nvPr/>
        </p:nvSpPr>
        <p:spPr bwMode="auto">
          <a:xfrm>
            <a:off x="3372860" y="3051795"/>
            <a:ext cx="2456440" cy="382009"/>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Tree>
    <p:extLst>
      <p:ext uri="{BB962C8B-B14F-4D97-AF65-F5344CB8AC3E}">
        <p14:creationId xmlns:p14="http://schemas.microsoft.com/office/powerpoint/2010/main" val="4285982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None/>
            </a:pPr>
            <a:r>
              <a:rPr lang="de-DE" altLang="de-DE" sz="2600" b="1" dirty="0"/>
              <a:t>Admin-Seite (…/handlungshilfe/</a:t>
            </a:r>
            <a:r>
              <a:rPr lang="de-DE" altLang="de-DE" sz="2600" b="1" dirty="0" err="1"/>
              <a:t>config</a:t>
            </a:r>
            <a:r>
              <a:rPr lang="de-DE" altLang="de-DE" sz="2600" b="1" dirty="0"/>
              <a:t>)</a:t>
            </a:r>
          </a:p>
          <a:p>
            <a:pPr eaLnBrk="1" hangingPunct="1">
              <a:spcAft>
                <a:spcPct val="0"/>
              </a:spcAft>
              <a:buClrTx/>
              <a:buFontTx/>
              <a:buNone/>
            </a:pPr>
            <a:endParaRPr lang="de-DE" altLang="de-DE" sz="2600" b="1" dirty="0"/>
          </a:p>
        </p:txBody>
      </p:sp>
      <p:sp>
        <p:nvSpPr>
          <p:cNvPr id="14339" name="Inhaltsplatzhalter 2"/>
          <p:cNvSpPr>
            <a:spLocks noGrp="1"/>
          </p:cNvSpPr>
          <p:nvPr>
            <p:ph idx="4294967295"/>
          </p:nvPr>
        </p:nvSpPr>
        <p:spPr>
          <a:xfrm>
            <a:off x="507339" y="1125538"/>
            <a:ext cx="8928000"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de-DE" altLang="de-DE" dirty="0">
                <a:solidFill>
                  <a:schemeClr val="tx1"/>
                </a:solidFill>
              </a:rPr>
              <a:t>Diese Seite ist nur mit einem Passwort zugänglich. Bei der VM-/ Serverinstallation sollte der Zugriff nur der IT gestattet sein. Bei der Einzelplatzinstallation könnte auch die </a:t>
            </a:r>
            <a:r>
              <a:rPr lang="de-DE" altLang="de-DE" dirty="0"/>
              <a:t>Person Zugang erhalten, die das Programm lokal einsetzt.</a:t>
            </a:r>
            <a:r>
              <a:rPr lang="de-DE" altLang="de-DE" dirty="0">
                <a:solidFill>
                  <a:schemeClr val="tx1"/>
                </a:solidFill>
              </a:rPr>
              <a:t> Der Zugang und weitere Informationen zur Seite sind in der jeweiligen Installationsanleitung beschrieben.</a:t>
            </a:r>
            <a:endParaRPr lang="de-DE" altLang="de-DE" dirty="0"/>
          </a:p>
          <a:p>
            <a:pPr eaLnBrk="1" hangingPunct="1"/>
            <a:r>
              <a:rPr lang="de-DE" altLang="de-DE" dirty="0"/>
              <a:t>Bei der Einzelplatzversion ist diese Seite nur relevant, wenn das Passwort des Handlungshilfe-Administrators zurückgesetzt werden muss oder wenn die Upload-Größe für das Hochladen Externer Dokumente angepasst werden soll.</a:t>
            </a:r>
          </a:p>
          <a:p>
            <a:pPr marL="0" indent="0" eaLnBrk="1" hangingPunct="1">
              <a:buNone/>
            </a:pPr>
            <a:endParaRPr lang="de-DE" dirty="0"/>
          </a:p>
          <a:p>
            <a:pPr eaLnBrk="1" hangingPunct="1"/>
            <a:endParaRPr altLang="de-DE" dirty="0"/>
          </a:p>
        </p:txBody>
      </p:sp>
      <p:pic>
        <p:nvPicPr>
          <p:cNvPr id="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2915" y="4221088"/>
            <a:ext cx="5540174" cy="136624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4478" y="5798086"/>
            <a:ext cx="5498611" cy="367218"/>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7266" y="4221088"/>
            <a:ext cx="2748222" cy="1926324"/>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4374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p:cNvSpPr>
          <p:nvPr/>
        </p:nvSpPr>
        <p:spPr bwMode="auto">
          <a:xfrm>
            <a:off x="504000" y="333376"/>
            <a:ext cx="8841613"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Corporate Identity und Infotexte anpassen</a:t>
            </a:r>
          </a:p>
        </p:txBody>
      </p:sp>
      <p:sp>
        <p:nvSpPr>
          <p:cNvPr id="14339" name="Inhaltsplatzhalter 2"/>
          <p:cNvSpPr>
            <a:spLocks noGrp="1"/>
          </p:cNvSpPr>
          <p:nvPr>
            <p:ph idx="4294967295"/>
          </p:nvPr>
        </p:nvSpPr>
        <p:spPr>
          <a:xfrm>
            <a:off x="507339" y="1125538"/>
            <a:ext cx="8928000"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de-DE" altLang="de-DE" dirty="0"/>
              <a:t>Es ist möglich, hauseigene </a:t>
            </a:r>
            <a:br>
              <a:rPr lang="de-DE" altLang="de-DE" dirty="0"/>
            </a:br>
            <a:r>
              <a:rPr lang="de-DE" altLang="de-DE" dirty="0"/>
              <a:t>Logos einzubauen und die </a:t>
            </a:r>
            <a:br>
              <a:rPr lang="de-DE" altLang="de-DE" dirty="0"/>
            </a:br>
            <a:r>
              <a:rPr lang="de-DE" altLang="de-DE" dirty="0"/>
              <a:t>Infotexte zu präzisieren.</a:t>
            </a:r>
          </a:p>
          <a:p>
            <a:pPr eaLnBrk="1" hangingPunct="1"/>
            <a:r>
              <a:rPr lang="de-DE" dirty="0"/>
              <a:t>Die Informationen dazu finden </a:t>
            </a:r>
            <a:br>
              <a:rPr lang="de-DE" dirty="0"/>
            </a:br>
            <a:r>
              <a:rPr lang="de-DE" dirty="0"/>
              <a:t>Sie in der jeweiligen Installations-</a:t>
            </a:r>
            <a:br>
              <a:rPr lang="de-DE" dirty="0"/>
            </a:br>
            <a:r>
              <a:rPr lang="de-DE" dirty="0" err="1"/>
              <a:t>anleitung</a:t>
            </a:r>
            <a:r>
              <a:rPr lang="de-DE" dirty="0"/>
              <a:t> unter dem Stichwort</a:t>
            </a:r>
            <a:br>
              <a:rPr lang="de-DE" dirty="0"/>
            </a:br>
            <a:r>
              <a:rPr lang="de-DE" dirty="0"/>
              <a:t>Corporate Identity.</a:t>
            </a:r>
          </a:p>
          <a:p>
            <a:pPr eaLnBrk="1" hangingPunct="1"/>
            <a:endParaRPr altLang="de-DE"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2999" y="1249816"/>
            <a:ext cx="4375651" cy="249751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3976880"/>
            <a:ext cx="4392613" cy="226043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eck 1"/>
          <p:cNvSpPr/>
          <p:nvPr/>
        </p:nvSpPr>
        <p:spPr>
          <a:xfrm>
            <a:off x="5338762" y="1628800"/>
            <a:ext cx="1990501" cy="2016224"/>
          </a:xfrm>
          <a:prstGeom prst="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4972050" y="1262088"/>
            <a:ext cx="542926" cy="223812"/>
          </a:xfrm>
          <a:prstGeom prst="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7386984" y="2171701"/>
            <a:ext cx="1872208" cy="326874"/>
          </a:xfrm>
          <a:prstGeom prst="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7264978" y="4053778"/>
            <a:ext cx="2014104" cy="1432621"/>
          </a:xfrm>
          <a:prstGeom prst="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Rechteck 11"/>
          <p:cNvSpPr/>
          <p:nvPr/>
        </p:nvSpPr>
        <p:spPr>
          <a:xfrm>
            <a:off x="5034533" y="4051300"/>
            <a:ext cx="2128267" cy="2137817"/>
          </a:xfrm>
          <a:prstGeom prst="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Line 16"/>
          <p:cNvSpPr>
            <a:spLocks noChangeShapeType="1"/>
          </p:cNvSpPr>
          <p:nvPr/>
        </p:nvSpPr>
        <p:spPr bwMode="auto">
          <a:xfrm flipV="1">
            <a:off x="4232919" y="3284984"/>
            <a:ext cx="1010593" cy="1416977"/>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17" name="Line 16"/>
          <p:cNvSpPr>
            <a:spLocks noChangeShapeType="1"/>
          </p:cNvSpPr>
          <p:nvPr/>
        </p:nvSpPr>
        <p:spPr bwMode="auto">
          <a:xfrm>
            <a:off x="4196345" y="4776120"/>
            <a:ext cx="728461" cy="0"/>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14" name="Abgerundetes Rechteck 7"/>
          <p:cNvSpPr>
            <a:spLocks noChangeArrowheads="1"/>
          </p:cNvSpPr>
          <p:nvPr/>
        </p:nvSpPr>
        <p:spPr bwMode="auto">
          <a:xfrm>
            <a:off x="974725" y="4373408"/>
            <a:ext cx="3258195" cy="720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solidFill>
                  <a:srgbClr val="1B367A"/>
                </a:solidFill>
              </a:rPr>
              <a:t>Die rot umrandeten Grafiken und Texte auf der Anmelde- und Startseite können geändert werden.</a:t>
            </a:r>
          </a:p>
        </p:txBody>
      </p:sp>
    </p:spTree>
    <p:extLst>
      <p:ext uri="{BB962C8B-B14F-4D97-AF65-F5344CB8AC3E}">
        <p14:creationId xmlns:p14="http://schemas.microsoft.com/office/powerpoint/2010/main" val="38786465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2"/>
          <p:cNvSpPr>
            <a:spLocks noGrp="1"/>
          </p:cNvSpPr>
          <p:nvPr>
            <p:ph idx="4294967295"/>
          </p:nvPr>
        </p:nvSpPr>
        <p:spPr>
          <a:xfrm>
            <a:off x="507339" y="1125538"/>
            <a:ext cx="8928000"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r>
              <a:rPr lang="de-DE" altLang="de-DE" dirty="0"/>
              <a:t>Das Programm kann die PDF-Datei nicht erzeugen, da keine Schreibrechte auf den temporären Ordner im Installationsverzeichnis gesetzt sind. Die IT muss die Schreibrechte vergeben.</a:t>
            </a:r>
          </a:p>
          <a:p>
            <a:pPr eaLnBrk="1" hangingPunct="1"/>
            <a:endParaRPr lang="de-DE" dirty="0"/>
          </a:p>
          <a:p>
            <a:pPr eaLnBrk="1" hangingPunct="1"/>
            <a:endParaRPr altLang="de-DE" dirty="0"/>
          </a:p>
        </p:txBody>
      </p:sp>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Fehlermeldungen</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1268412"/>
            <a:ext cx="8713788" cy="14583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8239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p:cNvSpPr>
          <p:nvPr/>
        </p:nvSpPr>
        <p:spPr bwMode="auto">
          <a:xfrm>
            <a:off x="507600" y="1126800"/>
            <a:ext cx="8928000" cy="449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1pPr>
            <a:lvl2pPr marL="804863"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2pPr>
            <a:lvl3pPr marL="1343025"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3pPr>
            <a:lvl4pPr marL="1881188"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4pPr>
            <a:lvl5pPr marL="2419350"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endParaRPr lang="de-DE" altLang="de-DE" dirty="0"/>
          </a:p>
          <a:p>
            <a:pPr eaLnBrk="1" hangingPunct="1"/>
            <a:endParaRPr lang="de-DE" altLang="de-DE" dirty="0"/>
          </a:p>
          <a:p>
            <a:pPr eaLnBrk="1" hangingPunct="1"/>
            <a:endParaRPr lang="de-DE" altLang="de-DE" dirty="0"/>
          </a:p>
          <a:p>
            <a:pPr eaLnBrk="1" hangingPunct="1"/>
            <a:r>
              <a:rPr lang="de-DE" altLang="de-DE" dirty="0"/>
              <a:t>Im Browser müssen Cookies und </a:t>
            </a:r>
            <a:r>
              <a:rPr lang="de-DE" altLang="de-DE" dirty="0" err="1"/>
              <a:t>Javascript</a:t>
            </a:r>
            <a:r>
              <a:rPr lang="de-DE" altLang="de-DE" dirty="0"/>
              <a:t> aktiviert sein.</a:t>
            </a:r>
          </a:p>
          <a:p>
            <a:pPr eaLnBrk="1" hangingPunct="1"/>
            <a:r>
              <a:rPr lang="de-DE" altLang="de-DE" dirty="0"/>
              <a:t>Wenn </a:t>
            </a:r>
            <a:r>
              <a:rPr lang="de-DE" altLang="de-DE" dirty="0" err="1"/>
              <a:t>Javascript</a:t>
            </a:r>
            <a:r>
              <a:rPr lang="de-DE" altLang="de-DE" dirty="0"/>
              <a:t> aktiviert ist, aber die Cookie-Aktivierung grundsätzlich nicht zugelassen ist, kann das Programm nicht reibungslos funktionieren. </a:t>
            </a:r>
          </a:p>
          <a:p>
            <a:pPr eaLnBrk="1" hangingPunct="1"/>
            <a:r>
              <a:rPr lang="de-DE" altLang="de-DE" dirty="0"/>
              <a:t>Passen Sie die Browsereinstellungen an. Bei der Verwaltung von Cookies können Sie eine Ausnahme hinzugefügt und die URL der Handlungshilfe eintragen. Außerdem können Sie einstellen, dass Cookies beim Schließen des Browsers automatisch gelöscht werden.</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521" y="1257001"/>
            <a:ext cx="8712000" cy="794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Fehlermeldungen</a:t>
            </a:r>
          </a:p>
        </p:txBody>
      </p:sp>
    </p:spTree>
    <p:extLst>
      <p:ext uri="{BB962C8B-B14F-4D97-AF65-F5344CB8AC3E}">
        <p14:creationId xmlns:p14="http://schemas.microsoft.com/office/powerpoint/2010/main" val="15601911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868" y="1258714"/>
            <a:ext cx="8694000" cy="1025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txBox="1">
            <a:spLocks/>
          </p:cNvSpPr>
          <p:nvPr/>
        </p:nvSpPr>
        <p:spPr bwMode="auto">
          <a:xfrm>
            <a:off x="507600" y="1126800"/>
            <a:ext cx="8928000" cy="449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1pPr>
            <a:lvl2pPr marL="804863"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2pPr>
            <a:lvl3pPr marL="1343025"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3pPr>
            <a:lvl4pPr marL="1881188"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4pPr>
            <a:lvl5pPr marL="2419350"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r>
              <a:rPr lang="de-DE" altLang="de-DE" dirty="0"/>
              <a:t>Die Verbindung zum Server ist unterbrochen. Das Programm kann nicht mehr auf die gewünschten Daten zugreifen. </a:t>
            </a:r>
          </a:p>
          <a:p>
            <a:pPr eaLnBrk="1" hangingPunct="1"/>
            <a:r>
              <a:rPr lang="de-DE" altLang="de-DE" dirty="0"/>
              <a:t>Nach Klick auf den Link ist eine Neuanmeldung erforderlich.</a:t>
            </a:r>
          </a:p>
          <a:p>
            <a:pPr eaLnBrk="1" hangingPunct="1"/>
            <a:r>
              <a:rPr lang="de-DE" altLang="de-DE" dirty="0"/>
              <a:t>Bei einer dauerhaften Störung muss die IT prüfen, wo die Ursache liegt.</a:t>
            </a:r>
          </a:p>
        </p:txBody>
      </p:sp>
      <p:sp>
        <p:nvSpPr>
          <p:cNvPr id="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Fehlermeldungen</a:t>
            </a:r>
          </a:p>
        </p:txBody>
      </p:sp>
    </p:spTree>
    <p:extLst>
      <p:ext uri="{BB962C8B-B14F-4D97-AF65-F5344CB8AC3E}">
        <p14:creationId xmlns:p14="http://schemas.microsoft.com/office/powerpoint/2010/main" val="11816922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r="606"/>
          <a:stretch>
            <a:fillRect/>
          </a:stretch>
        </p:blipFill>
        <p:spPr bwMode="auto">
          <a:xfrm>
            <a:off x="632519" y="1268750"/>
            <a:ext cx="8712000" cy="75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txBox="1">
            <a:spLocks/>
          </p:cNvSpPr>
          <p:nvPr/>
        </p:nvSpPr>
        <p:spPr bwMode="auto">
          <a:xfrm>
            <a:off x="507600" y="1126800"/>
            <a:ext cx="8928000" cy="449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1pPr>
            <a:lvl2pPr marL="804863"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2pPr>
            <a:lvl3pPr marL="1343025"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3pPr>
            <a:lvl4pPr marL="1881188"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4pPr>
            <a:lvl5pPr marL="2419350"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endParaRPr lang="de-DE" altLang="de-DE" dirty="0"/>
          </a:p>
          <a:p>
            <a:pPr eaLnBrk="1" hangingPunct="1"/>
            <a:endParaRPr lang="de-DE" altLang="de-DE" dirty="0"/>
          </a:p>
          <a:p>
            <a:pPr eaLnBrk="1" hangingPunct="1"/>
            <a:endParaRPr lang="de-DE" altLang="de-DE" dirty="0"/>
          </a:p>
          <a:p>
            <a:pPr eaLnBrk="1" hangingPunct="1"/>
            <a:r>
              <a:rPr lang="de-DE" altLang="de-DE" dirty="0"/>
              <a:t>Das Programm hat längere Zeit keine Aktivität festgestellt. Die Verbindung wurde unterbrochen. </a:t>
            </a:r>
          </a:p>
          <a:p>
            <a:pPr eaLnBrk="1" hangingPunct="1"/>
            <a:r>
              <a:rPr lang="de-DE" altLang="de-DE" dirty="0"/>
              <a:t>Nach Klick auf den Link ist eine Neuanmeldung erforderlich.</a:t>
            </a:r>
          </a:p>
        </p:txBody>
      </p:sp>
      <p:sp>
        <p:nvSpPr>
          <p:cNvPr id="7"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Fehlermeldungen</a:t>
            </a:r>
          </a:p>
        </p:txBody>
      </p:sp>
    </p:spTree>
    <p:extLst>
      <p:ext uri="{BB962C8B-B14F-4D97-AF65-F5344CB8AC3E}">
        <p14:creationId xmlns:p14="http://schemas.microsoft.com/office/powerpoint/2010/main" val="3602116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8"/>
          <p:cNvSpPr>
            <a:spLocks/>
          </p:cNvSpPr>
          <p:nvPr/>
        </p:nvSpPr>
        <p:spPr bwMode="auto">
          <a:xfrm>
            <a:off x="1988079" y="2351089"/>
            <a:ext cx="6708908" cy="136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804863" indent="-358775" eaLnBrk="0" hangingPunct="0">
              <a:spcAft>
                <a:spcPts val="600"/>
              </a:spcAft>
              <a:buClr>
                <a:srgbClr val="FF9900"/>
              </a:buClr>
              <a:buFont typeface="Arial" charset="0"/>
              <a:buChar char="–"/>
              <a:defRPr sz="2000">
                <a:solidFill>
                  <a:srgbClr val="1B367A"/>
                </a:solidFill>
                <a:latin typeface="Arial" charset="0"/>
                <a:cs typeface="Arial" charset="0"/>
              </a:defRPr>
            </a:lvl2pPr>
            <a:lvl3pPr marL="1343025" indent="-358775" eaLnBrk="0" hangingPunct="0">
              <a:spcAft>
                <a:spcPts val="600"/>
              </a:spcAft>
              <a:buClr>
                <a:srgbClr val="FF9900"/>
              </a:buClr>
              <a:buFont typeface="Arial" charset="0"/>
              <a:buChar char="▪"/>
              <a:defRPr sz="2000">
                <a:solidFill>
                  <a:srgbClr val="1B367A"/>
                </a:solidFill>
                <a:latin typeface="Arial" charset="0"/>
                <a:cs typeface="Arial" charset="0"/>
              </a:defRPr>
            </a:lvl3pPr>
            <a:lvl4pPr marL="1881188" indent="-358775" eaLnBrk="0" hangingPunct="0">
              <a:spcAft>
                <a:spcPts val="600"/>
              </a:spcAft>
              <a:buClr>
                <a:srgbClr val="FF9900"/>
              </a:buClr>
              <a:buFont typeface="Arial" charset="0"/>
              <a:buChar char="-"/>
              <a:defRPr sz="2000">
                <a:solidFill>
                  <a:srgbClr val="1B367A"/>
                </a:solidFill>
                <a:latin typeface="Arial" charset="0"/>
                <a:cs typeface="Arial" charset="0"/>
              </a:defRPr>
            </a:lvl4pPr>
            <a:lvl5pPr marL="2419350" indent="-358775" eaLnBrk="0" hangingPunct="0">
              <a:spcAft>
                <a:spcPts val="600"/>
              </a:spcAft>
              <a:buClr>
                <a:srgbClr val="FF9900"/>
              </a:buClr>
              <a:buFont typeface="Arial" charset="0"/>
              <a:buChar char="»"/>
              <a:defRPr sz="2000">
                <a:solidFill>
                  <a:srgbClr val="1B367A"/>
                </a:solidFill>
                <a:latin typeface="Arial" charset="0"/>
                <a:cs typeface="Arial" charset="0"/>
              </a:defRPr>
            </a:lvl5pPr>
            <a:lvl6pPr marL="28765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33337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7909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42481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endParaRPr lang="de-DE" altLang="de-DE"/>
          </a:p>
        </p:txBody>
      </p:sp>
      <p:sp>
        <p:nvSpPr>
          <p:cNvPr id="3076" name="Rectangle 9"/>
          <p:cNvSpPr>
            <a:spLocks/>
          </p:cNvSpPr>
          <p:nvPr/>
        </p:nvSpPr>
        <p:spPr bwMode="auto">
          <a:xfrm>
            <a:off x="507340" y="1124744"/>
            <a:ext cx="8928000"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804863" indent="-358775" eaLnBrk="0" hangingPunct="0">
              <a:spcAft>
                <a:spcPts val="600"/>
              </a:spcAft>
              <a:buClr>
                <a:srgbClr val="FF9900"/>
              </a:buClr>
              <a:buFont typeface="Arial" charset="0"/>
              <a:buChar char="–"/>
              <a:defRPr sz="2000">
                <a:solidFill>
                  <a:srgbClr val="1B367A"/>
                </a:solidFill>
                <a:latin typeface="Arial" charset="0"/>
                <a:cs typeface="Arial" charset="0"/>
              </a:defRPr>
            </a:lvl2pPr>
            <a:lvl3pPr marL="1343025" indent="-358775" eaLnBrk="0" hangingPunct="0">
              <a:spcAft>
                <a:spcPts val="600"/>
              </a:spcAft>
              <a:buClr>
                <a:srgbClr val="FF9900"/>
              </a:buClr>
              <a:buFont typeface="Arial" charset="0"/>
              <a:buChar char="▪"/>
              <a:defRPr sz="2000">
                <a:solidFill>
                  <a:srgbClr val="1B367A"/>
                </a:solidFill>
                <a:latin typeface="Arial" charset="0"/>
                <a:cs typeface="Arial" charset="0"/>
              </a:defRPr>
            </a:lvl3pPr>
            <a:lvl4pPr marL="1881188" indent="-358775" eaLnBrk="0" hangingPunct="0">
              <a:spcAft>
                <a:spcPts val="600"/>
              </a:spcAft>
              <a:buClr>
                <a:srgbClr val="FF9900"/>
              </a:buClr>
              <a:buFont typeface="Arial" charset="0"/>
              <a:buChar char="-"/>
              <a:defRPr sz="2000">
                <a:solidFill>
                  <a:srgbClr val="1B367A"/>
                </a:solidFill>
                <a:latin typeface="Arial" charset="0"/>
                <a:cs typeface="Arial" charset="0"/>
              </a:defRPr>
            </a:lvl4pPr>
            <a:lvl5pPr marL="2419350" indent="-358775" eaLnBrk="0" hangingPunct="0">
              <a:spcAft>
                <a:spcPts val="600"/>
              </a:spcAft>
              <a:buClr>
                <a:srgbClr val="FF9900"/>
              </a:buClr>
              <a:buFont typeface="Arial" charset="0"/>
              <a:buChar char="»"/>
              <a:defRPr sz="2000">
                <a:solidFill>
                  <a:srgbClr val="1B367A"/>
                </a:solidFill>
                <a:latin typeface="Arial" charset="0"/>
                <a:cs typeface="Arial" charset="0"/>
              </a:defRPr>
            </a:lvl5pPr>
            <a:lvl6pPr marL="28765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33337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7909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42481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Die Rolle Handlungshilfe-Administrator muss beim ersten Starten des Programms angelegt werden (entweder von der IT oder bei der Einzelplatzversion auch von der Benutzerin / dem Benutzer selbst).</a:t>
            </a:r>
          </a:p>
          <a:p>
            <a:pPr eaLnBrk="1" hangingPunct="1"/>
            <a:r>
              <a:rPr lang="de-DE" altLang="de-DE" dirty="0"/>
              <a:t>Die Rolle des Handlungshilfe-Administrators kann an einen IT-Laien vergeben werden. Speziell in der Einzelplatzversion sollte dies die Regel sein. Bei der  VM-/Serverinstallation kann ggf. auch die IT diese Rolle übernehmen.</a:t>
            </a:r>
          </a:p>
          <a:p>
            <a:pPr eaLnBrk="1" hangingPunct="1"/>
            <a:r>
              <a:rPr lang="de-DE" altLang="de-DE" dirty="0"/>
              <a:t>Die Rolle hat Zugriff auf sämtliche Programmfunktionen. Je nach Größe der Organisationseinheit sollte der Handlungshilfe-Administrator parallel zu seiner Berechtigung auf der obersten Organisationseinheit einen Supervisor anlegen, der ebenso auf alle Strukturen nach unten berechtigt ist. Das gilt besonders dann, wenn die IT die Rolle des HH-Administrators für sich beansprucht.</a:t>
            </a:r>
          </a:p>
          <a:p>
            <a:pPr eaLnBrk="1" hangingPunct="1"/>
            <a:r>
              <a:rPr lang="de-DE" altLang="de-DE" dirty="0"/>
              <a:t>Der Handlungshilfe-Administrator spielt das Inhaltsupdate ein, kann Organisationseinheiten den Status „geschützt“ vergeben oder notfalls ausgelagerte Arbeitsplaner entsperren.</a:t>
            </a:r>
          </a:p>
        </p:txBody>
      </p:sp>
      <p:sp>
        <p:nvSpPr>
          <p:cNvPr id="7" name="Titel 1"/>
          <p:cNvSpPr>
            <a:spLocks/>
          </p:cNvSpPr>
          <p:nvPr/>
        </p:nvSpPr>
        <p:spPr bwMode="auto">
          <a:xfrm>
            <a:off x="504000" y="334800"/>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Aufgaben und Berechtigungen</a:t>
            </a:r>
          </a:p>
        </p:txBody>
      </p:sp>
    </p:spTree>
    <p:extLst>
      <p:ext uri="{BB962C8B-B14F-4D97-AF65-F5344CB8AC3E}">
        <p14:creationId xmlns:p14="http://schemas.microsoft.com/office/powerpoint/2010/main" val="1556297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20" y="1268760"/>
            <a:ext cx="8712000" cy="1030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txBox="1">
            <a:spLocks/>
          </p:cNvSpPr>
          <p:nvPr/>
        </p:nvSpPr>
        <p:spPr bwMode="auto">
          <a:xfrm>
            <a:off x="507600" y="1126800"/>
            <a:ext cx="8928000" cy="449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1pPr>
            <a:lvl2pPr marL="804863"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2pPr>
            <a:lvl3pPr marL="1343025"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3pPr>
            <a:lvl4pPr marL="1881188"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4pPr>
            <a:lvl5pPr marL="2419350"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r>
              <a:rPr lang="de-DE" altLang="de-DE" dirty="0"/>
              <a:t>Es sind Probleme mit der Anzeige im Browser aufgetreten. </a:t>
            </a:r>
          </a:p>
          <a:p>
            <a:pPr eaLnBrk="1" hangingPunct="1"/>
            <a:r>
              <a:rPr lang="de-DE" altLang="de-DE" dirty="0"/>
              <a:t>Die letzten Eingaben wurden unter Umständen nicht gespeichert.</a:t>
            </a:r>
          </a:p>
          <a:p>
            <a:pPr eaLnBrk="1" hangingPunct="1"/>
            <a:r>
              <a:rPr lang="de-DE" altLang="de-DE" dirty="0"/>
              <a:t>Sollte der Fehler erneut auftreten, bitte ab- und wieder anmelden.</a:t>
            </a:r>
          </a:p>
        </p:txBody>
      </p:sp>
      <p:sp>
        <p:nvSpPr>
          <p:cNvPr id="7"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Fehlermeldungen</a:t>
            </a:r>
          </a:p>
        </p:txBody>
      </p:sp>
    </p:spTree>
    <p:extLst>
      <p:ext uri="{BB962C8B-B14F-4D97-AF65-F5344CB8AC3E}">
        <p14:creationId xmlns:p14="http://schemas.microsoft.com/office/powerpoint/2010/main" val="6951787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Fehlerbericht (Systemfehlermeldung) </a:t>
            </a:r>
          </a:p>
        </p:txBody>
      </p:sp>
      <p:sp>
        <p:nvSpPr>
          <p:cNvPr id="14339" name="Inhaltsplatzhalter 2"/>
          <p:cNvSpPr>
            <a:spLocks noGrp="1"/>
          </p:cNvSpPr>
          <p:nvPr>
            <p:ph idx="4294967295"/>
          </p:nvPr>
        </p:nvSpPr>
        <p:spPr>
          <a:xfrm>
            <a:off x="507339" y="1125538"/>
            <a:ext cx="8928000"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endParaRPr lang="de-DE" altLang="de-DE" dirty="0"/>
          </a:p>
          <a:p>
            <a:pPr eaLnBrk="1" hangingPunct="1"/>
            <a:r>
              <a:rPr lang="de-DE" altLang="de-DE" dirty="0"/>
              <a:t>Erscheint die Meldung nach dem Schließen des Fensters wieder, bitte ab- und wieder anmelden. Tritt der Fehler nach dem Anmelden immer noch auf, bitte mit STRG+A und STRG+C die gesamte Fehlermeldung kopieren, diese mit STRG+V z. B. in eine Word-Datei einfügen und die Datei an die IT weiterleiten.</a:t>
            </a:r>
            <a:endParaRPr altLang="de-DE" dirty="0"/>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520" y="1268413"/>
            <a:ext cx="5403397" cy="319352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Abgerundetes Rechteck 7"/>
          <p:cNvSpPr>
            <a:spLocks noChangeArrowheads="1"/>
          </p:cNvSpPr>
          <p:nvPr/>
        </p:nvSpPr>
        <p:spPr bwMode="auto">
          <a:xfrm>
            <a:off x="6374915" y="1268413"/>
            <a:ext cx="1948204" cy="504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solidFill>
                  <a:srgbClr val="1B367A"/>
                </a:solidFill>
              </a:rPr>
              <a:t>Beispiel für eine Systemfehlermeldung</a:t>
            </a:r>
          </a:p>
        </p:txBody>
      </p:sp>
    </p:spTree>
    <p:extLst>
      <p:ext uri="{BB962C8B-B14F-4D97-AF65-F5344CB8AC3E}">
        <p14:creationId xmlns:p14="http://schemas.microsoft.com/office/powerpoint/2010/main" val="22464911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Anzeige-Fehler im Editor</a:t>
            </a:r>
          </a:p>
        </p:txBody>
      </p:sp>
      <p:sp>
        <p:nvSpPr>
          <p:cNvPr id="14339" name="Inhaltsplatzhalter 2"/>
          <p:cNvSpPr>
            <a:spLocks noGrp="1"/>
          </p:cNvSpPr>
          <p:nvPr>
            <p:ph idx="4294967295"/>
          </p:nvPr>
        </p:nvSpPr>
        <p:spPr>
          <a:xfrm>
            <a:off x="499719" y="4608210"/>
            <a:ext cx="8928000"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268288" indent="3175">
              <a:spcAft>
                <a:spcPts val="600"/>
              </a:spcAft>
              <a:buNone/>
            </a:pPr>
            <a:r>
              <a:rPr lang="de-DE" dirty="0">
                <a:effectLst/>
                <a:latin typeface="+mj-lt"/>
                <a:ea typeface="Calibri" panose="020F0502020204030204" pitchFamily="34" charset="0"/>
                <a:cs typeface="Arial" panose="020B0604020202020204" pitchFamily="34" charset="0"/>
              </a:rPr>
              <a:t>im Bearbeitungsmodus den Reiter wechselt und wieder in die Notizen zurückkehrt.</a:t>
            </a:r>
            <a:endParaRPr lang="de-DE" dirty="0">
              <a:effectLst/>
              <a:latin typeface="+mj-lt"/>
              <a:ea typeface="Calibri" panose="020F0502020204030204" pitchFamily="34" charset="0"/>
              <a:cs typeface="Times New Roman" panose="02020603050405020304" pitchFamily="18" charset="0"/>
            </a:endParaRPr>
          </a:p>
          <a:p>
            <a:pPr marL="270510">
              <a:spcAft>
                <a:spcPts val="600"/>
              </a:spcAft>
            </a:pPr>
            <a:r>
              <a:rPr lang="de-DE" dirty="0">
                <a:effectLst/>
                <a:latin typeface="+mj-lt"/>
                <a:ea typeface="Calibri" panose="020F0502020204030204" pitchFamily="34" charset="0"/>
                <a:cs typeface="Arial" panose="020B0604020202020204" pitchFamily="34" charset="0"/>
              </a:rPr>
              <a:t>Mit F5 laden Sie die </a:t>
            </a:r>
            <a:r>
              <a:rPr lang="de-DE">
                <a:effectLst/>
                <a:latin typeface="+mj-lt"/>
                <a:ea typeface="Calibri" panose="020F0502020204030204" pitchFamily="34" charset="0"/>
                <a:cs typeface="Arial" panose="020B0604020202020204" pitchFamily="34" charset="0"/>
              </a:rPr>
              <a:t>Seite neu, </a:t>
            </a:r>
            <a:r>
              <a:rPr lang="de-DE" dirty="0">
                <a:effectLst/>
                <a:latin typeface="+mj-lt"/>
                <a:ea typeface="Calibri" panose="020F0502020204030204" pitchFamily="34" charset="0"/>
                <a:cs typeface="Arial" panose="020B0604020202020204" pitchFamily="34" charset="0"/>
              </a:rPr>
              <a:t>und der Fehler ist für den Moment behoben. Alternativ beseitigt auch der Wechsel in den Vollbildmodus in den meisten Fällen diese fehlerhafte Anzeige.</a:t>
            </a:r>
            <a:endParaRPr lang="de-DE" dirty="0">
              <a:effectLst/>
              <a:latin typeface="+mj-lt"/>
              <a:ea typeface="Calibri" panose="020F0502020204030204" pitchFamily="34" charset="0"/>
              <a:cs typeface="Times New Roman" panose="02020603050405020304" pitchFamily="18" charset="0"/>
            </a:endParaRPr>
          </a:p>
          <a:p>
            <a:pPr eaLnBrk="1" hangingPunct="1"/>
            <a:endParaRPr lang="de-DE" altLang="de-DE" dirty="0"/>
          </a:p>
        </p:txBody>
      </p:sp>
      <p:sp>
        <p:nvSpPr>
          <p:cNvPr id="7" name="Inhaltsplatzhalter 2">
            <a:extLst>
              <a:ext uri="{FF2B5EF4-FFF2-40B4-BE49-F238E27FC236}">
                <a16:creationId xmlns:a16="http://schemas.microsoft.com/office/drawing/2014/main" id="{0B79838D-D1FE-EB8B-FFCF-2BAAB452BE83}"/>
              </a:ext>
            </a:extLst>
          </p:cNvPr>
          <p:cNvSpPr txBox="1">
            <a:spLocks/>
          </p:cNvSpPr>
          <p:nvPr/>
        </p:nvSpPr>
        <p:spPr bwMode="auto">
          <a:xfrm>
            <a:off x="504000" y="1268413"/>
            <a:ext cx="4088960" cy="3527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1pPr>
            <a:lvl2pPr marL="804863"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2pPr>
            <a:lvl3pPr marL="1343025"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3pPr>
            <a:lvl4pPr marL="1881188"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4pPr>
            <a:lvl5pPr marL="2419350"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0510"/>
            <a:r>
              <a:rPr lang="de-DE" altLang="de-DE" dirty="0"/>
              <a:t>D</a:t>
            </a:r>
            <a:r>
              <a:rPr lang="de-DE" dirty="0"/>
              <a:t>er eingesetzte Editor </a:t>
            </a:r>
            <a:r>
              <a:rPr lang="de-DE" dirty="0" err="1"/>
              <a:t>TinyMCE</a:t>
            </a:r>
            <a:r>
              <a:rPr lang="de-DE" dirty="0"/>
              <a:t> Version </a:t>
            </a:r>
            <a:r>
              <a:rPr lang="de-DE" dirty="0">
                <a:latin typeface="+mj-lt"/>
              </a:rPr>
              <a:t>4.9.4 erzeugt bei einer bestimmten Klickfolge einen Fehler. </a:t>
            </a:r>
            <a:r>
              <a:rPr lang="de-DE" dirty="0">
                <a:latin typeface="+mj-lt"/>
                <a:ea typeface="Calibri" panose="020F0502020204030204" pitchFamily="34" charset="0"/>
                <a:cs typeface="Arial" panose="020B0604020202020204" pitchFamily="34" charset="0"/>
              </a:rPr>
              <a:t>Er tritt auf, wenn man in den Notizen aus dem </a:t>
            </a:r>
            <a:r>
              <a:rPr lang="de-DE" dirty="0" err="1">
                <a:latin typeface="+mj-lt"/>
                <a:ea typeface="Calibri" panose="020F0502020204030204" pitchFamily="34" charset="0"/>
                <a:cs typeface="Arial" panose="020B0604020202020204" pitchFamily="34" charset="0"/>
              </a:rPr>
              <a:t>Bearbei-tungsmodus</a:t>
            </a:r>
            <a:r>
              <a:rPr lang="de-DE" dirty="0">
                <a:latin typeface="+mj-lt"/>
                <a:ea typeface="Calibri" panose="020F0502020204030204" pitchFamily="34" charset="0"/>
                <a:cs typeface="Arial" panose="020B0604020202020204" pitchFamily="34" charset="0"/>
              </a:rPr>
              <a:t> in den Lesemodus wechselt und danach in den Bearbeitungsmodus zurück-kehrt. Die Notizen können nicht mehr bearbeitet werden. Gleiches geschieht, wenn man</a:t>
            </a:r>
            <a:endParaRPr lang="de-DE" altLang="de-DE" dirty="0"/>
          </a:p>
        </p:txBody>
      </p:sp>
      <p:pic>
        <p:nvPicPr>
          <p:cNvPr id="9" name="Grafik 8">
            <a:extLst>
              <a:ext uri="{FF2B5EF4-FFF2-40B4-BE49-F238E27FC236}">
                <a16:creationId xmlns:a16="http://schemas.microsoft.com/office/drawing/2014/main" id="{953E9378-2510-CC47-2D45-1B6032193949}"/>
              </a:ext>
            </a:extLst>
          </p:cNvPr>
          <p:cNvPicPr>
            <a:picLocks noChangeAspect="1"/>
          </p:cNvPicPr>
          <p:nvPr/>
        </p:nvPicPr>
        <p:blipFill>
          <a:blip r:embed="rId3"/>
          <a:stretch>
            <a:fillRect/>
          </a:stretch>
        </p:blipFill>
        <p:spPr>
          <a:xfrm>
            <a:off x="4717576" y="1293454"/>
            <a:ext cx="4628037" cy="321566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65829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8"/>
          <p:cNvSpPr>
            <a:spLocks/>
          </p:cNvSpPr>
          <p:nvPr/>
        </p:nvSpPr>
        <p:spPr bwMode="auto">
          <a:xfrm>
            <a:off x="1988079" y="2351089"/>
            <a:ext cx="6708908" cy="136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804863" indent="-358775" eaLnBrk="0" hangingPunct="0">
              <a:spcAft>
                <a:spcPts val="600"/>
              </a:spcAft>
              <a:buClr>
                <a:srgbClr val="FF9900"/>
              </a:buClr>
              <a:buFont typeface="Arial" charset="0"/>
              <a:buChar char="–"/>
              <a:defRPr sz="2000">
                <a:solidFill>
                  <a:srgbClr val="1B367A"/>
                </a:solidFill>
                <a:latin typeface="Arial" charset="0"/>
                <a:cs typeface="Arial" charset="0"/>
              </a:defRPr>
            </a:lvl2pPr>
            <a:lvl3pPr marL="1343025" indent="-358775" eaLnBrk="0" hangingPunct="0">
              <a:spcAft>
                <a:spcPts val="600"/>
              </a:spcAft>
              <a:buClr>
                <a:srgbClr val="FF9900"/>
              </a:buClr>
              <a:buFont typeface="Arial" charset="0"/>
              <a:buChar char="▪"/>
              <a:defRPr sz="2000">
                <a:solidFill>
                  <a:srgbClr val="1B367A"/>
                </a:solidFill>
                <a:latin typeface="Arial" charset="0"/>
                <a:cs typeface="Arial" charset="0"/>
              </a:defRPr>
            </a:lvl3pPr>
            <a:lvl4pPr marL="1881188" indent="-358775" eaLnBrk="0" hangingPunct="0">
              <a:spcAft>
                <a:spcPts val="600"/>
              </a:spcAft>
              <a:buClr>
                <a:srgbClr val="FF9900"/>
              </a:buClr>
              <a:buFont typeface="Arial" charset="0"/>
              <a:buChar char="-"/>
              <a:defRPr sz="2000">
                <a:solidFill>
                  <a:srgbClr val="1B367A"/>
                </a:solidFill>
                <a:latin typeface="Arial" charset="0"/>
                <a:cs typeface="Arial" charset="0"/>
              </a:defRPr>
            </a:lvl4pPr>
            <a:lvl5pPr marL="2419350" indent="-358775" eaLnBrk="0" hangingPunct="0">
              <a:spcAft>
                <a:spcPts val="600"/>
              </a:spcAft>
              <a:buClr>
                <a:srgbClr val="FF9900"/>
              </a:buClr>
              <a:buFont typeface="Arial" charset="0"/>
              <a:buChar char="»"/>
              <a:defRPr sz="2000">
                <a:solidFill>
                  <a:srgbClr val="1B367A"/>
                </a:solidFill>
                <a:latin typeface="Arial" charset="0"/>
                <a:cs typeface="Arial" charset="0"/>
              </a:defRPr>
            </a:lvl5pPr>
            <a:lvl6pPr marL="28765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33337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7909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42481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endParaRPr lang="de-DE" altLang="de-DE"/>
          </a:p>
        </p:txBody>
      </p:sp>
      <p:sp>
        <p:nvSpPr>
          <p:cNvPr id="3076" name="Rectangle 9"/>
          <p:cNvSpPr>
            <a:spLocks/>
          </p:cNvSpPr>
          <p:nvPr/>
        </p:nvSpPr>
        <p:spPr bwMode="auto">
          <a:xfrm>
            <a:off x="507340" y="1124744"/>
            <a:ext cx="8928000"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804863" indent="-358775" eaLnBrk="0" hangingPunct="0">
              <a:spcAft>
                <a:spcPts val="600"/>
              </a:spcAft>
              <a:buClr>
                <a:srgbClr val="FF9900"/>
              </a:buClr>
              <a:buFont typeface="Arial" charset="0"/>
              <a:buChar char="–"/>
              <a:defRPr sz="2000">
                <a:solidFill>
                  <a:srgbClr val="1B367A"/>
                </a:solidFill>
                <a:latin typeface="Arial" charset="0"/>
                <a:cs typeface="Arial" charset="0"/>
              </a:defRPr>
            </a:lvl2pPr>
            <a:lvl3pPr marL="1343025" indent="-358775" eaLnBrk="0" hangingPunct="0">
              <a:spcAft>
                <a:spcPts val="600"/>
              </a:spcAft>
              <a:buClr>
                <a:srgbClr val="FF9900"/>
              </a:buClr>
              <a:buFont typeface="Arial" charset="0"/>
              <a:buChar char="▪"/>
              <a:defRPr sz="2000">
                <a:solidFill>
                  <a:srgbClr val="1B367A"/>
                </a:solidFill>
                <a:latin typeface="Arial" charset="0"/>
                <a:cs typeface="Arial" charset="0"/>
              </a:defRPr>
            </a:lvl3pPr>
            <a:lvl4pPr marL="1881188" indent="-358775" eaLnBrk="0" hangingPunct="0">
              <a:spcAft>
                <a:spcPts val="600"/>
              </a:spcAft>
              <a:buClr>
                <a:srgbClr val="FF9900"/>
              </a:buClr>
              <a:buFont typeface="Arial" charset="0"/>
              <a:buChar char="-"/>
              <a:defRPr sz="2000">
                <a:solidFill>
                  <a:srgbClr val="1B367A"/>
                </a:solidFill>
                <a:latin typeface="Arial" charset="0"/>
                <a:cs typeface="Arial" charset="0"/>
              </a:defRPr>
            </a:lvl4pPr>
            <a:lvl5pPr marL="2419350" indent="-358775" eaLnBrk="0" hangingPunct="0">
              <a:spcAft>
                <a:spcPts val="600"/>
              </a:spcAft>
              <a:buClr>
                <a:srgbClr val="FF9900"/>
              </a:buClr>
              <a:buFont typeface="Arial" charset="0"/>
              <a:buChar char="»"/>
              <a:defRPr sz="2000">
                <a:solidFill>
                  <a:srgbClr val="1B367A"/>
                </a:solidFill>
                <a:latin typeface="Arial" charset="0"/>
                <a:cs typeface="Arial" charset="0"/>
              </a:defRPr>
            </a:lvl5pPr>
            <a:lvl6pPr marL="28765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33337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7909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42481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marL="265113" indent="-265113" eaLnBrk="1" hangingPunct="1"/>
            <a:r>
              <a:rPr lang="de-DE" altLang="de-DE" dirty="0"/>
              <a:t>Die IT-Administration bzw.</a:t>
            </a:r>
            <a:br>
              <a:rPr lang="de-DE" altLang="de-DE" dirty="0"/>
            </a:br>
            <a:r>
              <a:rPr lang="de-DE" altLang="de-DE" dirty="0"/>
              <a:t>bei der Einzelplatzversion</a:t>
            </a:r>
            <a:br>
              <a:rPr lang="de-DE" altLang="de-DE" dirty="0"/>
            </a:br>
            <a:r>
              <a:rPr lang="de-DE" altLang="de-DE" dirty="0"/>
              <a:t>die Person, die das </a:t>
            </a:r>
            <a:br>
              <a:rPr lang="de-DE" altLang="de-DE" dirty="0"/>
            </a:br>
            <a:r>
              <a:rPr lang="de-DE" altLang="de-DE" dirty="0"/>
              <a:t>Programm aufspielt, wird </a:t>
            </a:r>
            <a:br>
              <a:rPr lang="de-DE" altLang="de-DE" dirty="0"/>
            </a:br>
            <a:r>
              <a:rPr lang="de-DE" altLang="de-DE" dirty="0"/>
              <a:t>beim ersten Starten des </a:t>
            </a:r>
            <a:br>
              <a:rPr lang="de-DE" altLang="de-DE" dirty="0"/>
            </a:br>
            <a:r>
              <a:rPr lang="de-DE" altLang="de-DE" dirty="0"/>
              <a:t>Programms aufgefordert, den HH-Admin anzulegen.</a:t>
            </a:r>
          </a:p>
          <a:p>
            <a:pPr marL="265113" indent="-265113" eaLnBrk="1" hangingPunct="1"/>
            <a:r>
              <a:rPr lang="de-DE" altLang="de-DE" dirty="0"/>
              <a:t>Die Benutzerrolle HH-Admin gibt es nur einmal. Gegebenenfalls sollte die Anmeldekennung zwei Personen bekannt sein. Der vergebene Benutzername wird unter der Admin-Seite angezeigt; dort kann auch das Passwort für den HH-Admin geändert werden. </a:t>
            </a:r>
          </a:p>
          <a:p>
            <a:pPr marL="265113" indent="-265113"/>
            <a:r>
              <a:rPr lang="de-DE" altLang="de-DE" dirty="0"/>
              <a:t>Da eine Änderung des Benutzernamens des HH-Admin nur direkt in der Datenbanktabelle möglich ist, sollte unbedingt ein neutraler Benutzername gewählt werden. Alle anderen Benutzerdaten für den HH-Admin (Name, Vorname usw.) können in der Benutzerverwaltung des Programms geändert werden. Dazu ist jedoch nur der HH-Admin selbst berechtigt. </a:t>
            </a:r>
          </a:p>
        </p:txBody>
      </p:sp>
      <p:sp>
        <p:nvSpPr>
          <p:cNvPr id="7" name="Titel 1"/>
          <p:cNvSpPr>
            <a:spLocks/>
          </p:cNvSpPr>
          <p:nvPr/>
        </p:nvSpPr>
        <p:spPr bwMode="auto">
          <a:xfrm>
            <a:off x="503999" y="334800"/>
            <a:ext cx="8841613"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Anlegen des Handlungshilfe-Administrators</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8904" y="1260259"/>
            <a:ext cx="5256708" cy="131955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3905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520" y="3086100"/>
            <a:ext cx="8310361" cy="319304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Ersten Supervisor anlegen</a:t>
            </a:r>
          </a:p>
        </p:txBody>
      </p:sp>
      <p:sp>
        <p:nvSpPr>
          <p:cNvPr id="14339" name="Inhaltsplatzhalter 2"/>
          <p:cNvSpPr>
            <a:spLocks noGrp="1"/>
          </p:cNvSpPr>
          <p:nvPr>
            <p:ph idx="4294967295"/>
          </p:nvPr>
        </p:nvSpPr>
        <p:spPr>
          <a:xfrm>
            <a:off x="507339" y="1125538"/>
            <a:ext cx="8928000"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de-DE" altLang="de-DE" dirty="0"/>
              <a:t>Damit der (oberste) Supervisor mit seiner Arbeit beginnen kann, müssen Sie ihn auf die oberste Organisationseinheit berechtigen.</a:t>
            </a:r>
          </a:p>
          <a:p>
            <a:pPr eaLnBrk="1" hangingPunct="1"/>
            <a:r>
              <a:rPr lang="de-DE" altLang="de-DE" dirty="0"/>
              <a:t>Markieren Sie die Organisationseinheit und wechseln Sie über das Symbol         </a:t>
            </a:r>
            <a:br>
              <a:rPr lang="de-DE" altLang="de-DE" dirty="0"/>
            </a:br>
            <a:r>
              <a:rPr lang="de-DE" altLang="de-DE" dirty="0"/>
              <a:t>       in den Bearbeitungsmodus.</a:t>
            </a:r>
          </a:p>
          <a:p>
            <a:pPr eaLnBrk="1" hangingPunct="1"/>
            <a:r>
              <a:rPr lang="de-DE" altLang="de-DE" dirty="0"/>
              <a:t>Über                          öffnet sich das Bearbeitungsfenster.</a:t>
            </a:r>
          </a:p>
          <a:p>
            <a:pPr marL="0" indent="0" eaLnBrk="1" hangingPunct="1">
              <a:buNone/>
            </a:pPr>
            <a:endParaRPr lang="de-DE" dirty="0"/>
          </a:p>
          <a:p>
            <a:pPr eaLnBrk="1" hangingPunct="1"/>
            <a:endParaRPr altLang="de-DE" dirty="0"/>
          </a:p>
        </p:txBody>
      </p:sp>
      <p:sp>
        <p:nvSpPr>
          <p:cNvPr id="10" name="Abgerundetes Rechteck 7"/>
          <p:cNvSpPr>
            <a:spLocks noChangeArrowheads="1"/>
          </p:cNvSpPr>
          <p:nvPr/>
        </p:nvSpPr>
        <p:spPr bwMode="auto">
          <a:xfrm>
            <a:off x="3464248" y="5922818"/>
            <a:ext cx="1097361" cy="28589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1" name="Oval 6"/>
          <p:cNvSpPr>
            <a:spLocks noChangeArrowheads="1"/>
          </p:cNvSpPr>
          <p:nvPr/>
        </p:nvSpPr>
        <p:spPr bwMode="auto">
          <a:xfrm>
            <a:off x="4137890" y="3505056"/>
            <a:ext cx="360000" cy="36000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5" name="Line 15"/>
          <p:cNvSpPr>
            <a:spLocks noChangeShapeType="1"/>
          </p:cNvSpPr>
          <p:nvPr/>
        </p:nvSpPr>
        <p:spPr bwMode="auto">
          <a:xfrm flipH="1" flipV="1">
            <a:off x="4432802" y="3789040"/>
            <a:ext cx="1539875" cy="1354138"/>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pic>
        <p:nvPicPr>
          <p:cNvPr id="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0426" y="2168675"/>
            <a:ext cx="361156"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8282" y="2525068"/>
            <a:ext cx="1661319" cy="350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Abgerundetes Rechteck 7"/>
          <p:cNvSpPr>
            <a:spLocks noChangeArrowheads="1"/>
          </p:cNvSpPr>
          <p:nvPr/>
        </p:nvSpPr>
        <p:spPr bwMode="auto">
          <a:xfrm>
            <a:off x="5940425" y="4869160"/>
            <a:ext cx="2592388" cy="504825"/>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Der Bearbeitungsmodus muss aktiviert sein.</a:t>
            </a:r>
            <a:endParaRPr lang="de-DE" altLang="de-DE" sz="1400" dirty="0">
              <a:solidFill>
                <a:srgbClr val="1B367A"/>
              </a:solidFill>
            </a:endParaRPr>
          </a:p>
        </p:txBody>
      </p:sp>
    </p:spTree>
    <p:extLst>
      <p:ext uri="{BB962C8B-B14F-4D97-AF65-F5344CB8AC3E}">
        <p14:creationId xmlns:p14="http://schemas.microsoft.com/office/powerpoint/2010/main" val="2013074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32520" y="1768401"/>
            <a:ext cx="5435771" cy="446891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Ersten Supervisor anlegen</a:t>
            </a:r>
          </a:p>
        </p:txBody>
      </p:sp>
      <p:sp>
        <p:nvSpPr>
          <p:cNvPr id="14" name="Rectangle 4"/>
          <p:cNvSpPr>
            <a:spLocks/>
          </p:cNvSpPr>
          <p:nvPr/>
        </p:nvSpPr>
        <p:spPr bwMode="auto">
          <a:xfrm>
            <a:off x="507340"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In der Tabelle müssen Sie alle Pflichtfelder</a:t>
            </a:r>
            <a:r>
              <a:rPr lang="de-DE" altLang="de-DE" sz="800" dirty="0"/>
              <a:t> </a:t>
            </a:r>
            <a:r>
              <a:rPr lang="de-DE" altLang="de-DE" dirty="0">
                <a:solidFill>
                  <a:srgbClr val="FF0000"/>
                </a:solidFill>
              </a:rPr>
              <a:t>*</a:t>
            </a:r>
            <a:r>
              <a:rPr lang="de-DE" altLang="de-DE" dirty="0"/>
              <a:t> ausfüllen. </a:t>
            </a:r>
          </a:p>
        </p:txBody>
      </p:sp>
      <p:sp>
        <p:nvSpPr>
          <p:cNvPr id="15" name="Abgerundetes Rechteck 7"/>
          <p:cNvSpPr>
            <a:spLocks noChangeArrowheads="1"/>
          </p:cNvSpPr>
          <p:nvPr/>
        </p:nvSpPr>
        <p:spPr bwMode="auto">
          <a:xfrm>
            <a:off x="6249144" y="3284215"/>
            <a:ext cx="3096469" cy="504825"/>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Mindestanforderung für die </a:t>
            </a:r>
            <a:br>
              <a:rPr lang="de-DE" altLang="de-DE" sz="1400" dirty="0"/>
            </a:br>
            <a:r>
              <a:rPr lang="de-DE" altLang="de-DE" sz="1400" b="1" dirty="0"/>
              <a:t>E-Mail-Adresse</a:t>
            </a:r>
            <a:r>
              <a:rPr lang="de-DE" altLang="de-DE" sz="1400" dirty="0"/>
              <a:t>: xx@yy.de.</a:t>
            </a:r>
            <a:endParaRPr lang="de-DE" altLang="de-DE" sz="1400" dirty="0">
              <a:solidFill>
                <a:srgbClr val="1B367A"/>
              </a:solidFill>
            </a:endParaRPr>
          </a:p>
        </p:txBody>
      </p:sp>
      <p:sp>
        <p:nvSpPr>
          <p:cNvPr id="16" name="Abgerundetes Rechteck 7"/>
          <p:cNvSpPr>
            <a:spLocks noChangeArrowheads="1"/>
          </p:cNvSpPr>
          <p:nvPr/>
        </p:nvSpPr>
        <p:spPr bwMode="auto">
          <a:xfrm>
            <a:off x="6249144" y="2420242"/>
            <a:ext cx="3096469" cy="720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b="1" dirty="0"/>
              <a:t>Passwort</a:t>
            </a:r>
            <a:r>
              <a:rPr lang="de-DE" altLang="de-DE" sz="1400" dirty="0"/>
              <a:t>: mindestens 8 Zeichen, Groß- und Kleinbuchstaben, eine Zahl, ein Sonderzeichen.</a:t>
            </a:r>
            <a:endParaRPr lang="de-DE" altLang="de-DE" sz="1400" dirty="0">
              <a:solidFill>
                <a:srgbClr val="1B367A"/>
              </a:solidFill>
            </a:endParaRPr>
          </a:p>
        </p:txBody>
      </p:sp>
      <p:sp>
        <p:nvSpPr>
          <p:cNvPr id="17" name="Abgerundetes Rechteck 7"/>
          <p:cNvSpPr>
            <a:spLocks noChangeArrowheads="1"/>
          </p:cNvSpPr>
          <p:nvPr/>
        </p:nvSpPr>
        <p:spPr bwMode="auto">
          <a:xfrm>
            <a:off x="6249143" y="5013176"/>
            <a:ext cx="3096469" cy="936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Nach der Eingabe müssen Sie die </a:t>
            </a:r>
            <a:r>
              <a:rPr lang="de-DE" altLang="de-DE" sz="1400" b="1" dirty="0"/>
              <a:t>Suche</a:t>
            </a:r>
            <a:r>
              <a:rPr lang="de-DE" altLang="de-DE" sz="1400" dirty="0"/>
              <a:t> durchführen. Nur mit negativem Ergebnis (kein Treffer) wird </a:t>
            </a:r>
            <a:r>
              <a:rPr lang="de-DE" altLang="de-DE" sz="1400" b="1" dirty="0"/>
              <a:t>Anlegen</a:t>
            </a:r>
            <a:r>
              <a:rPr lang="de-DE" altLang="de-DE" sz="1400" dirty="0"/>
              <a:t> aktiv.</a:t>
            </a:r>
            <a:endParaRPr lang="de-DE" altLang="de-DE" sz="1400" dirty="0">
              <a:solidFill>
                <a:srgbClr val="1B367A"/>
              </a:solidFill>
            </a:endParaRPr>
          </a:p>
        </p:txBody>
      </p:sp>
      <p:sp>
        <p:nvSpPr>
          <p:cNvPr id="18" name="Abgerundetes Rechteck 7"/>
          <p:cNvSpPr>
            <a:spLocks noChangeArrowheads="1"/>
          </p:cNvSpPr>
          <p:nvPr/>
        </p:nvSpPr>
        <p:spPr bwMode="auto">
          <a:xfrm>
            <a:off x="6249144" y="1772816"/>
            <a:ext cx="3096469" cy="504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Der </a:t>
            </a:r>
            <a:r>
              <a:rPr lang="de-DE" altLang="de-DE" sz="1400" b="1" dirty="0"/>
              <a:t>Benutzername</a:t>
            </a:r>
            <a:r>
              <a:rPr lang="de-DE" altLang="de-DE" sz="1400" dirty="0"/>
              <a:t> muss mindestens 6 Zeichen betragen.</a:t>
            </a:r>
            <a:endParaRPr lang="de-DE" altLang="de-DE" sz="1400" dirty="0">
              <a:solidFill>
                <a:srgbClr val="1B367A"/>
              </a:solidFill>
            </a:endParaRPr>
          </a:p>
        </p:txBody>
      </p:sp>
      <p:sp>
        <p:nvSpPr>
          <p:cNvPr id="19" name="Abgerundetes Rechteck 7"/>
          <p:cNvSpPr>
            <a:spLocks noChangeArrowheads="1"/>
          </p:cNvSpPr>
          <p:nvPr/>
        </p:nvSpPr>
        <p:spPr bwMode="auto">
          <a:xfrm>
            <a:off x="6249144" y="3933056"/>
            <a:ext cx="3096469" cy="936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Da auf eine Organisationseinheit nur diese zwei </a:t>
            </a:r>
            <a:r>
              <a:rPr lang="de-DE" altLang="de-DE" sz="1400" b="1" dirty="0"/>
              <a:t>Benutzerrollen</a:t>
            </a:r>
            <a:r>
              <a:rPr lang="de-DE" altLang="de-DE" sz="1400" dirty="0"/>
              <a:t> angelegt werden können, ist die Auswahl darauf begrenzt.</a:t>
            </a:r>
            <a:endParaRPr lang="de-DE" altLang="de-DE" sz="1400" dirty="0">
              <a:solidFill>
                <a:srgbClr val="1B367A"/>
              </a:solidFill>
            </a:endParaRPr>
          </a:p>
        </p:txBody>
      </p:sp>
      <p:sp>
        <p:nvSpPr>
          <p:cNvPr id="20" name="Abgerundetes Rechteck 7"/>
          <p:cNvSpPr>
            <a:spLocks noChangeArrowheads="1"/>
          </p:cNvSpPr>
          <p:nvPr/>
        </p:nvSpPr>
        <p:spPr bwMode="auto">
          <a:xfrm>
            <a:off x="648682" y="4293096"/>
            <a:ext cx="752475" cy="335280"/>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Tree>
    <p:extLst>
      <p:ext uri="{BB962C8B-B14F-4D97-AF65-F5344CB8AC3E}">
        <p14:creationId xmlns:p14="http://schemas.microsoft.com/office/powerpoint/2010/main" val="1769365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4" y="3429000"/>
            <a:ext cx="8713789" cy="226350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339" name="Inhaltsplatzhalter 2"/>
          <p:cNvSpPr>
            <a:spLocks noGrp="1"/>
          </p:cNvSpPr>
          <p:nvPr>
            <p:ph idx="4294967295"/>
          </p:nvPr>
        </p:nvSpPr>
        <p:spPr>
          <a:xfrm>
            <a:off x="507339" y="1125538"/>
            <a:ext cx="8928000" cy="1151334"/>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de-DE" altLang="de-DE" dirty="0"/>
              <a:t>Ob neben dem HH-Administrator und dem (obersten) Supervisor noch weitere </a:t>
            </a:r>
            <a:r>
              <a:rPr lang="de-DE" altLang="de-DE" dirty="0" err="1"/>
              <a:t>Supervisoren</a:t>
            </a:r>
            <a:r>
              <a:rPr lang="de-DE" altLang="de-DE" dirty="0"/>
              <a:t> berechtigt werden müssen, hängt hauptsächlich von der Größe der Organisationsstruktur ab. Bei großen Strukturen ist es ratsam, die Arbeit auf mehrere Personen zu verteilen. </a:t>
            </a:r>
          </a:p>
          <a:p>
            <a:pPr eaLnBrk="1" hangingPunct="1"/>
            <a:r>
              <a:rPr lang="de-DE" altLang="de-DE" dirty="0"/>
              <a:t>Alle weiteren Funktionen der Benutzerverwaltung sind beschrieben im »</a:t>
            </a:r>
            <a:r>
              <a:rPr lang="de-DE" altLang="de-DE" cap="small" dirty="0"/>
              <a:t>Baustein</a:t>
            </a:r>
            <a:r>
              <a:rPr lang="de-DE" altLang="de-DE" dirty="0"/>
              <a:t> 2 ▪ </a:t>
            </a:r>
            <a:r>
              <a:rPr lang="de-DE" altLang="de-DE" dirty="0" err="1"/>
              <a:t>Supervisoren</a:t>
            </a:r>
            <a:r>
              <a:rPr lang="de-DE" altLang="de-DE" dirty="0">
                <a:solidFill>
                  <a:srgbClr val="000000"/>
                </a:solidFill>
              </a:rPr>
              <a:t>«</a:t>
            </a:r>
            <a:r>
              <a:rPr lang="de-DE" altLang="de-DE" dirty="0"/>
              <a:t>).</a:t>
            </a:r>
            <a:endParaRPr altLang="de-DE" dirty="0"/>
          </a:p>
        </p:txBody>
      </p:sp>
      <p:sp>
        <p:nvSpPr>
          <p:cNvPr id="5"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Ersten Supervisor anlegen</a:t>
            </a:r>
          </a:p>
        </p:txBody>
      </p:sp>
    </p:spTree>
    <p:extLst>
      <p:ext uri="{BB962C8B-B14F-4D97-AF65-F5344CB8AC3E}">
        <p14:creationId xmlns:p14="http://schemas.microsoft.com/office/powerpoint/2010/main" val="3125547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Inhaltsupdate importieren</a:t>
            </a:r>
          </a:p>
        </p:txBody>
      </p:sp>
      <p:sp>
        <p:nvSpPr>
          <p:cNvPr id="14339" name="Inhaltsplatzhalter 2"/>
          <p:cNvSpPr>
            <a:spLocks noGrp="1"/>
          </p:cNvSpPr>
          <p:nvPr>
            <p:ph idx="4294967295"/>
          </p:nvPr>
        </p:nvSpPr>
        <p:spPr>
          <a:xfrm>
            <a:off x="507339" y="1125538"/>
            <a:ext cx="8928000" cy="1152153"/>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de-DE" altLang="de-DE" dirty="0">
                <a:solidFill>
                  <a:schemeClr val="tx1"/>
                </a:solidFill>
              </a:rPr>
              <a:t>Die Inhaltsupdates stellt die UVB auf ihrer Internetseite zur Verfügung. Sie aktualisieren die im Inhalt bereitgestellten Prüflisten. </a:t>
            </a:r>
          </a:p>
          <a:p>
            <a:pPr eaLnBrk="1" hangingPunct="1"/>
            <a:r>
              <a:rPr lang="de-DE" altLang="de-DE" dirty="0">
                <a:solidFill>
                  <a:schemeClr val="tx1"/>
                </a:solidFill>
              </a:rPr>
              <a:t>Bitte machen Sie vor dem Import immer erst eine Datenbanksicherung.</a:t>
            </a:r>
          </a:p>
          <a:p>
            <a:pPr eaLnBrk="1" hangingPunct="1"/>
            <a:r>
              <a:rPr lang="de-DE" altLang="de-DE" dirty="0">
                <a:solidFill>
                  <a:schemeClr val="tx1"/>
                </a:solidFill>
              </a:rPr>
              <a:t>Importieren Sie das Inhaltsupdate über folgende Schritte:</a:t>
            </a:r>
            <a:endParaRPr lang="de-DE" dirty="0"/>
          </a:p>
          <a:p>
            <a:pPr eaLnBrk="1" hangingPunct="1"/>
            <a:endParaRPr altLang="de-DE" dirty="0"/>
          </a:p>
        </p:txBody>
      </p:sp>
      <p:pic>
        <p:nvPicPr>
          <p:cNvPr id="5"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592" y="2759693"/>
            <a:ext cx="4908463" cy="41563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Abgerundetes Rechteck 7"/>
          <p:cNvSpPr>
            <a:spLocks noChangeArrowheads="1"/>
          </p:cNvSpPr>
          <p:nvPr/>
        </p:nvSpPr>
        <p:spPr bwMode="auto">
          <a:xfrm>
            <a:off x="6033963" y="3573791"/>
            <a:ext cx="3311525" cy="288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System &gt; Inhaltsupdate importieren.</a:t>
            </a:r>
          </a:p>
        </p:txBody>
      </p:sp>
      <p:sp>
        <p:nvSpPr>
          <p:cNvPr id="9" name="Abgerundetes Rechteck 7"/>
          <p:cNvSpPr>
            <a:spLocks noChangeArrowheads="1"/>
          </p:cNvSpPr>
          <p:nvPr/>
        </p:nvSpPr>
        <p:spPr bwMode="auto">
          <a:xfrm>
            <a:off x="6033963" y="4221168"/>
            <a:ext cx="3311525" cy="504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defRPr/>
            </a:pPr>
            <a:r>
              <a:rPr lang="de-DE" altLang="de-DE" sz="1400" dirty="0">
                <a:solidFill>
                  <a:srgbClr val="FF9900"/>
                </a:solidFill>
                <a:sym typeface="Wingdings 3" pitchFamily="18" charset="2"/>
              </a:rPr>
              <a:t> </a:t>
            </a:r>
            <a:r>
              <a:rPr lang="de-DE" altLang="de-DE" sz="1400" dirty="0"/>
              <a:t>Folgen Sie den Anweisungen des Programms.</a:t>
            </a:r>
          </a:p>
        </p:txBody>
      </p:sp>
      <p:sp>
        <p:nvSpPr>
          <p:cNvPr id="10" name="Abgerundetes Rechteck 7"/>
          <p:cNvSpPr>
            <a:spLocks noChangeArrowheads="1"/>
          </p:cNvSpPr>
          <p:nvPr/>
        </p:nvSpPr>
        <p:spPr bwMode="auto">
          <a:xfrm>
            <a:off x="6033963" y="2709819"/>
            <a:ext cx="3311525" cy="503237"/>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Laden Sie das Inhaltsupdate von der Internetseite der UVB herunter.</a:t>
            </a:r>
          </a:p>
        </p:txBody>
      </p:sp>
      <p:sp>
        <p:nvSpPr>
          <p:cNvPr id="15" name="Abgerundetes Rechteck 7"/>
          <p:cNvSpPr>
            <a:spLocks noChangeArrowheads="1"/>
          </p:cNvSpPr>
          <p:nvPr/>
        </p:nvSpPr>
        <p:spPr bwMode="auto">
          <a:xfrm>
            <a:off x="6044191" y="5085264"/>
            <a:ext cx="3301297" cy="720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defRPr/>
            </a:pPr>
            <a:r>
              <a:rPr lang="de-DE" altLang="de-DE" sz="1400" dirty="0">
                <a:solidFill>
                  <a:srgbClr val="FF9900"/>
                </a:solidFill>
                <a:sym typeface="Wingdings 3" pitchFamily="18" charset="2"/>
              </a:rPr>
              <a:t> </a:t>
            </a:r>
            <a:r>
              <a:rPr lang="de-DE" altLang="de-DE" sz="1400" dirty="0">
                <a:sym typeface="Wingdings 3" pitchFamily="18" charset="2"/>
              </a:rPr>
              <a:t>Wurde das Inhaltsupdate erfolgreich importiert, steht in der Fußzeile rechts der neue Redaktionsstand</a:t>
            </a:r>
            <a:r>
              <a:rPr lang="de-DE" altLang="de-DE" sz="1400" dirty="0"/>
              <a:t>.</a:t>
            </a:r>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825" y="3573641"/>
            <a:ext cx="4925230" cy="115158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908" y="5085266"/>
            <a:ext cx="4957148" cy="48493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8211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3199210"/>
            <a:ext cx="6480719" cy="302537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      Geschützte Organisationseinheit</a:t>
            </a:r>
          </a:p>
        </p:txBody>
      </p:sp>
      <p:sp>
        <p:nvSpPr>
          <p:cNvPr id="14339" name="Inhaltsplatzhalter 2"/>
          <p:cNvSpPr>
            <a:spLocks noGrp="1"/>
          </p:cNvSpPr>
          <p:nvPr>
            <p:ph idx="4294967295"/>
          </p:nvPr>
        </p:nvSpPr>
        <p:spPr>
          <a:xfrm>
            <a:off x="507339" y="1125538"/>
            <a:ext cx="8928000"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de-DE" altLang="de-DE" dirty="0"/>
              <a:t>Darf ein Teil der Organisationsstruktur ausschließlich einem begrenzten Benutzerkreis zugänglich sein, können Sie ihn schützen. Andere Personen, die aufgrund ihrer Berechtigung auf eine übergeordnete Organisations-einheit grundsätzlich ebenfalls Lese- oder Schreibrechte in diesem nachgeordneten Teil hätten, können geschützte Organisationseinheiten nicht sehen. Sie sind für sie aus dem Strukturbaum ausgeblendet.</a:t>
            </a:r>
            <a:endParaRPr lang="de-DE" dirty="0"/>
          </a:p>
          <a:p>
            <a:pPr eaLnBrk="1" hangingPunct="1"/>
            <a:endParaRPr altLang="de-DE" dirty="0"/>
          </a:p>
        </p:txBody>
      </p:sp>
      <p:sp>
        <p:nvSpPr>
          <p:cNvPr id="6" name="Oval 6"/>
          <p:cNvSpPr>
            <a:spLocks noChangeArrowheads="1"/>
          </p:cNvSpPr>
          <p:nvPr/>
        </p:nvSpPr>
        <p:spPr bwMode="auto">
          <a:xfrm>
            <a:off x="4567093" y="3479945"/>
            <a:ext cx="360000" cy="36000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7" name="Abgerundetes Rechteck 7"/>
          <p:cNvSpPr>
            <a:spLocks noChangeArrowheads="1"/>
          </p:cNvSpPr>
          <p:nvPr/>
        </p:nvSpPr>
        <p:spPr bwMode="auto">
          <a:xfrm>
            <a:off x="3728864" y="4797304"/>
            <a:ext cx="5616750" cy="1368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Setzen Sie einen Haken bei </a:t>
            </a:r>
            <a:r>
              <a:rPr lang="de-DE" altLang="de-DE" sz="1400" b="1" dirty="0">
                <a:solidFill>
                  <a:schemeClr val="tx1"/>
                </a:solidFill>
              </a:rPr>
              <a:t>Geschützte Organisationseinheit</a:t>
            </a:r>
            <a:r>
              <a:rPr lang="de-DE" altLang="de-DE" sz="1400" dirty="0">
                <a:solidFill>
                  <a:schemeClr val="tx1"/>
                </a:solidFill>
              </a:rPr>
              <a:t>, werden die Elemente im Strukturbaum mit einer Kette gekennzeichnet. Der Schutz bezieht die komplette Unterstruktur ein. Die Unterstruktur wird Ihnen nicht mehr angezeigt, Sie sehen nur noch die Organisationseinheiten, damit Sie den Schutz ggf. wieder entfernen können.</a:t>
            </a:r>
          </a:p>
        </p:txBody>
      </p:sp>
      <p:sp>
        <p:nvSpPr>
          <p:cNvPr id="8" name="Abgerundetes Rechteck 7"/>
          <p:cNvSpPr>
            <a:spLocks noChangeArrowheads="1"/>
          </p:cNvSpPr>
          <p:nvPr/>
        </p:nvSpPr>
        <p:spPr bwMode="auto">
          <a:xfrm>
            <a:off x="879042" y="5249863"/>
            <a:ext cx="1337653" cy="681037"/>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723" y="379729"/>
            <a:ext cx="411429" cy="3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22227" y="5064270"/>
            <a:ext cx="2286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2156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Auslagersperre entfernen</a:t>
            </a:r>
          </a:p>
        </p:txBody>
      </p:sp>
      <p:sp>
        <p:nvSpPr>
          <p:cNvPr id="14339" name="Inhaltsplatzhalter 2"/>
          <p:cNvSpPr>
            <a:spLocks noGrp="1"/>
          </p:cNvSpPr>
          <p:nvPr>
            <p:ph idx="4294967295"/>
          </p:nvPr>
        </p:nvSpPr>
        <p:spPr>
          <a:xfrm>
            <a:off x="507339" y="1125538"/>
            <a:ext cx="8928000"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de-DE" dirty="0"/>
              <a:t>Beim Auslagern eines Arbeitsplaners wird er mit all seinen Elementen gesperrt. Erst durch das Einlagern werden die Daten wieder freigegeben. </a:t>
            </a:r>
          </a:p>
          <a:p>
            <a:pPr eaLnBrk="1" hangingPunct="1"/>
            <a:r>
              <a:rPr lang="de-DE" dirty="0">
                <a:solidFill>
                  <a:schemeClr val="tx1"/>
                </a:solidFill>
              </a:rPr>
              <a:t>Falls das Einlagern und dadurch das Entsperren nicht mehr möglich ist, weil beispielsweise die Exportdatei verloren gegangen ist, können Sie einen Arbeitsplaner mit Auslagerungssperre entsperren.</a:t>
            </a:r>
          </a:p>
          <a:p>
            <a:pPr eaLnBrk="1" hangingPunct="1"/>
            <a:endParaRPr lang="de-DE" altLang="de-DE" dirty="0"/>
          </a:p>
          <a:p>
            <a:pPr eaLnBrk="1" hangingPunct="1"/>
            <a:endParaRPr lang="de-DE" dirty="0"/>
          </a:p>
          <a:p>
            <a:pPr eaLnBrk="1" hangingPunct="1"/>
            <a:endParaRPr altLang="de-DE"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3284984"/>
            <a:ext cx="6753225" cy="28194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4388" y="4509120"/>
            <a:ext cx="5991225" cy="1438275"/>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6"/>
          <p:cNvSpPr>
            <a:spLocks noChangeArrowheads="1"/>
          </p:cNvSpPr>
          <p:nvPr/>
        </p:nvSpPr>
        <p:spPr bwMode="auto">
          <a:xfrm>
            <a:off x="4099295" y="3593109"/>
            <a:ext cx="396000" cy="39600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Tree>
    <p:extLst>
      <p:ext uri="{BB962C8B-B14F-4D97-AF65-F5344CB8AC3E}">
        <p14:creationId xmlns:p14="http://schemas.microsoft.com/office/powerpoint/2010/main" val="3130178188"/>
      </p:ext>
    </p:extLst>
  </p:cSld>
  <p:clrMapOvr>
    <a:masterClrMapping/>
  </p:clrMapOvr>
</p:sld>
</file>

<file path=ppt/theme/theme1.xml><?xml version="1.0" encoding="utf-8"?>
<a:theme xmlns:a="http://schemas.openxmlformats.org/drawingml/2006/main" name="3_ISB_PPT_Vorlage_2013">
  <a:themeElements>
    <a:clrScheme name="ISB_Farben">
      <a:dk1>
        <a:srgbClr val="1B367A"/>
      </a:dk1>
      <a:lt1>
        <a:srgbClr val="FFFFFF"/>
      </a:lt1>
      <a:dk2>
        <a:srgbClr val="1B367A"/>
      </a:dk2>
      <a:lt2>
        <a:srgbClr val="FFFFFF"/>
      </a:lt2>
      <a:accent1>
        <a:srgbClr val="7EA1D3"/>
      </a:accent1>
      <a:accent2>
        <a:srgbClr val="BCCC1A"/>
      </a:accent2>
      <a:accent3>
        <a:srgbClr val="7030A0"/>
      </a:accent3>
      <a:accent4>
        <a:srgbClr val="D3B5E9"/>
      </a:accent4>
      <a:accent5>
        <a:srgbClr val="8A92AE"/>
      </a:accent5>
      <a:accent6>
        <a:srgbClr val="D8DAE4"/>
      </a:accent6>
      <a:hlink>
        <a:srgbClr val="FF0000"/>
      </a:hlink>
      <a:folHlink>
        <a:srgbClr val="BCCC1A"/>
      </a:folHlink>
    </a:clrScheme>
    <a:fontScheme name="3_ISB_PPT_Vorlage_2013">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2000" dirty="0"/>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enutzerdefiniert 1">
      <a:majorFont>
        <a:latin typeface="Calibri"/>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ISB_PPT_Vorlage_2013</Template>
  <TotalTime>0</TotalTime>
  <Words>2235</Words>
  <Application>Microsoft Office PowerPoint</Application>
  <PresentationFormat>A4-Papier (210 x 297 mm)</PresentationFormat>
  <Paragraphs>184</Paragraphs>
  <Slides>22</Slides>
  <Notes>22</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22</vt:i4>
      </vt:variant>
    </vt:vector>
  </HeadingPairs>
  <TitlesOfParts>
    <vt:vector size="26" baseType="lpstr">
      <vt:lpstr>Arial</vt:lpstr>
      <vt:lpstr>Calibri</vt:lpstr>
      <vt:lpstr>Wingdings 3</vt:lpstr>
      <vt:lpstr>3_ISB_PPT_Vorlage_2013</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ISB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Schulungskonzept für die Anwender der HH 4.0</dc:title>
  <dc:creator>Irina Klink</dc:creator>
  <cp:lastModifiedBy>Schaale, Ariane</cp:lastModifiedBy>
  <cp:revision>1834</cp:revision>
  <cp:lastPrinted>2022-10-05T11:21:35Z</cp:lastPrinted>
  <dcterms:created xsi:type="dcterms:W3CDTF">2013-05-27T15:37:43Z</dcterms:created>
  <dcterms:modified xsi:type="dcterms:W3CDTF">2024-04-30T15:29:44Z</dcterms:modified>
</cp:coreProperties>
</file>